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301" r:id="rId2"/>
    <p:sldId id="1574" r:id="rId3"/>
    <p:sldId id="1573" r:id="rId4"/>
    <p:sldId id="1571" r:id="rId5"/>
    <p:sldId id="1572" r:id="rId6"/>
    <p:sldId id="302" r:id="rId7"/>
    <p:sldId id="1575" r:id="rId8"/>
    <p:sldId id="1577" r:id="rId9"/>
    <p:sldId id="1578" r:id="rId10"/>
    <p:sldId id="1580" r:id="rId11"/>
    <p:sldId id="1576" r:id="rId12"/>
    <p:sldId id="1579" r:id="rId13"/>
    <p:sldId id="1581" r:id="rId14"/>
    <p:sldId id="437" r:id="rId15"/>
    <p:sldId id="1536" r:id="rId16"/>
    <p:sldId id="1538" r:id="rId17"/>
    <p:sldId id="1539" r:id="rId18"/>
    <p:sldId id="1540" r:id="rId19"/>
    <p:sldId id="1541" r:id="rId20"/>
    <p:sldId id="1542" r:id="rId21"/>
    <p:sldId id="1543" r:id="rId22"/>
    <p:sldId id="1544" r:id="rId23"/>
    <p:sldId id="1585" r:id="rId24"/>
    <p:sldId id="1583" r:id="rId25"/>
    <p:sldId id="316" r:id="rId26"/>
    <p:sldId id="1588" r:id="rId27"/>
    <p:sldId id="1589" r:id="rId28"/>
    <p:sldId id="1586" r:id="rId29"/>
    <p:sldId id="1587" r:id="rId30"/>
    <p:sldId id="1778" r:id="rId31"/>
    <p:sldId id="1780" r:id="rId32"/>
    <p:sldId id="1808" r:id="rId33"/>
    <p:sldId id="263" r:id="rId34"/>
    <p:sldId id="256" r:id="rId35"/>
    <p:sldId id="1883" r:id="rId36"/>
    <p:sldId id="1735" r:id="rId37"/>
    <p:sldId id="1761" r:id="rId38"/>
    <p:sldId id="1734" r:id="rId39"/>
    <p:sldId id="1847" r:id="rId40"/>
    <p:sldId id="1762" r:id="rId41"/>
    <p:sldId id="1746" r:id="rId42"/>
    <p:sldId id="1529" r:id="rId43"/>
    <p:sldId id="1530" r:id="rId44"/>
    <p:sldId id="1527" r:id="rId45"/>
    <p:sldId id="1528" r:id="rId46"/>
    <p:sldId id="153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E2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36"/>
    <p:restoredTop sz="77415"/>
  </p:normalViewPr>
  <p:slideViewPr>
    <p:cSldViewPr snapToGrid="0" snapToObjects="1">
      <p:cViewPr varScale="1">
        <p:scale>
          <a:sx n="97" d="100"/>
          <a:sy n="97" d="100"/>
        </p:scale>
        <p:origin x="10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5E944-0E2E-484A-A5D4-93BE920515EF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B1E0F8-10E4-AD4C-AC89-0C87DEED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060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730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174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82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94169 15 Jul 22:43 00020.jpg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80863 15 Jul 22:42 00040.jpg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67402 15 Jul 22:42 00100.jpg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62770 15 Jul 22:42 00500.jpg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59893 15 Jul 22:42 01000.jpg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61521 15 Jul 22:41 02000.jpg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60250 15 Jul 22:41 03000.jpg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59664 15 Jul 22:41 04000.jpg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59934 15 Jul 22:40 05000.jpg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58940 15 Jul 22:40 06000.jpg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58243 15 Jul 22:40 07000.jpg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59878 15 Jul 22:40 08000.jpg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58025 15 Jul 22:40 09000.jpg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57869 15 Jul 22:42 10000.jpg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57937 15 Jul 22:42 11000.jpg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58064 15 Jul 22:41 12000.jpg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58081 15 Jul 22:41 13000.jpg</a:t>
            </a: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1E0F8-10E4-AD4C-AC89-0C87DEED30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661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31897-454F-4CA3-8426-223F5CBEECC2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01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Domingo, this is a quick video to say hello to your students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31897-454F-4CA3-8426-223F5CBEECC2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004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29/10/24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83598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29/10/24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0667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29/10/24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98987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29/10/24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031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29/10/24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62672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29/10/24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61938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29/10/24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48841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29/10/24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37752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29/10/24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07899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29/10/24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430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29/10/24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13589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1DEC9-3E22-C142-9599-CB29F2C7754A}" type="datetimeFigureOut">
              <a:rPr lang="es-ES_tradnl" smtClean="0"/>
              <a:t>29/10/24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35133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0.png"/><Relationship Id="rId7" Type="http://schemas.openxmlformats.org/officeDocument/2006/relationships/image" Target="../media/image4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0.png"/><Relationship Id="rId7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7" Type="http://schemas.openxmlformats.org/officeDocument/2006/relationships/image" Target="../media/image73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emf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image" Target="../media/image70.emf"/><Relationship Id="rId7" Type="http://schemas.openxmlformats.org/officeDocument/2006/relationships/image" Target="../media/image73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emf"/><Relationship Id="rId5" Type="http://schemas.openxmlformats.org/officeDocument/2006/relationships/image" Target="../media/image72.emf"/><Relationship Id="rId4" Type="http://schemas.openxmlformats.org/officeDocument/2006/relationships/image" Target="../media/image7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81.png"/><Relationship Id="rId4" Type="http://schemas.openxmlformats.org/officeDocument/2006/relationships/hyperlink" Target="https://syncedreview.com/2019/02/09/nvidia-open-sources-hyper-realistic-face-generator-stylegan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82.png"/><Relationship Id="rId4" Type="http://schemas.openxmlformats.org/officeDocument/2006/relationships/hyperlink" Target="https://syncedreview.com/2019/02/09/nvidia-open-sources-hyper-realistic-face-generator-stylegan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ulturageek.com.ar/fakeapp-que-es-deepfake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konradweber.medium.com%2F8-steps-to-verify-deep-fake-videos-1dfc408568c4&amp;psig=AOvVaw0Z7bZR8wduygdmJANoCg6L&amp;ust=1620649611961000&amp;source=images&amp;cd=vfe&amp;ved=0CA0QjhxqFwoTCPj1z5jOvPACFQAAAAAdAAAAABAP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5.png"/><Relationship Id="rId4" Type="http://schemas.openxmlformats.org/officeDocument/2006/relationships/notesSlide" Target="../notesSlides/notesSlide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2.jpg"/><Relationship Id="rId18" Type="http://schemas.openxmlformats.org/officeDocument/2006/relationships/image" Target="../media/image2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12" Type="http://schemas.openxmlformats.org/officeDocument/2006/relationships/image" Target="../media/image21.jpg"/><Relationship Id="rId17" Type="http://schemas.openxmlformats.org/officeDocument/2006/relationships/image" Target="../media/image26.jp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20.jpg"/><Relationship Id="rId5" Type="http://schemas.openxmlformats.org/officeDocument/2006/relationships/image" Target="../media/image14.jpg"/><Relationship Id="rId15" Type="http://schemas.openxmlformats.org/officeDocument/2006/relationships/image" Target="../media/image24.jpg"/><Relationship Id="rId10" Type="http://schemas.openxmlformats.org/officeDocument/2006/relationships/image" Target="../media/image19.jpg"/><Relationship Id="rId19" Type="http://schemas.openxmlformats.org/officeDocument/2006/relationships/image" Target="../media/image28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Relationship Id="rId14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24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29466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81666" y="30718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GAN</a:t>
            </a:r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73D134-6207-4049-A307-D90C1E578D80}"/>
              </a:ext>
            </a:extLst>
          </p:cNvPr>
          <p:cNvSpPr/>
          <p:nvPr/>
        </p:nvSpPr>
        <p:spPr>
          <a:xfrm>
            <a:off x="5224663" y="114499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C7C3A5-B781-C44F-8520-0AE4D776DAE6}"/>
              </a:ext>
            </a:extLst>
          </p:cNvPr>
          <p:cNvSpPr/>
          <p:nvPr/>
        </p:nvSpPr>
        <p:spPr>
          <a:xfrm>
            <a:off x="5377063" y="129739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A2AD4E-8808-D34B-939C-D7FC61C4B00C}"/>
              </a:ext>
            </a:extLst>
          </p:cNvPr>
          <p:cNvSpPr/>
          <p:nvPr/>
        </p:nvSpPr>
        <p:spPr>
          <a:xfrm>
            <a:off x="5142616" y="144979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9A1E79-F629-4744-8676-68CAD687AB28}"/>
              </a:ext>
            </a:extLst>
          </p:cNvPr>
          <p:cNvSpPr/>
          <p:nvPr/>
        </p:nvSpPr>
        <p:spPr>
          <a:xfrm>
            <a:off x="5332390" y="158117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EAE647-33AB-3F4C-9F67-1FF2F5F58AC1}"/>
              </a:ext>
            </a:extLst>
          </p:cNvPr>
          <p:cNvSpPr/>
          <p:nvPr/>
        </p:nvSpPr>
        <p:spPr>
          <a:xfrm>
            <a:off x="5377063" y="129739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FA14B6-B8DD-9644-843C-D1D924FE3A18}"/>
              </a:ext>
            </a:extLst>
          </p:cNvPr>
          <p:cNvSpPr/>
          <p:nvPr/>
        </p:nvSpPr>
        <p:spPr>
          <a:xfrm>
            <a:off x="5142616" y="144979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B9FB3B-0EAF-6640-A590-0BCEF3DFC030}"/>
              </a:ext>
            </a:extLst>
          </p:cNvPr>
          <p:cNvSpPr/>
          <p:nvPr/>
        </p:nvSpPr>
        <p:spPr>
          <a:xfrm>
            <a:off x="5332390" y="158117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Box 5">
            <a:extLst>
              <a:ext uri="{FF2B5EF4-FFF2-40B4-BE49-F238E27FC236}">
                <a16:creationId xmlns:a16="http://schemas.microsoft.com/office/drawing/2014/main" id="{8759EEC0-7DFE-B549-90E0-07748B2039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6831" y="1769569"/>
            <a:ext cx="3785011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</p:spTree>
    <p:extLst>
      <p:ext uri="{BB962C8B-B14F-4D97-AF65-F5344CB8AC3E}">
        <p14:creationId xmlns:p14="http://schemas.microsoft.com/office/powerpoint/2010/main" val="307111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6D89C1-6E4B-894D-884E-407A6D51F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711200"/>
            <a:ext cx="12077700" cy="5435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2EDE45-54C3-A040-AA97-482B3B5B8CAC}"/>
              </a:ext>
            </a:extLst>
          </p:cNvPr>
          <p:cNvSpPr txBox="1"/>
          <p:nvPr/>
        </p:nvSpPr>
        <p:spPr>
          <a:xfrm>
            <a:off x="641444" y="5623580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b="1" dirty="0">
                <a:latin typeface="Times" pitchFamily="2" charset="0"/>
              </a:rPr>
              <a:t>Z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05085F-69E7-274D-B1E8-DD3431047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170" y="3129064"/>
            <a:ext cx="1875790" cy="599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E0741D-44F1-4140-8882-7B8A462B6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5529" y="1567445"/>
            <a:ext cx="1739887" cy="6575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B68862-A34F-5946-90C7-E902902B21D5}"/>
              </a:ext>
            </a:extLst>
          </p:cNvPr>
          <p:cNvSpPr txBox="1"/>
          <p:nvPr/>
        </p:nvSpPr>
        <p:spPr>
          <a:xfrm>
            <a:off x="9383790" y="2225040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i="1" dirty="0">
                <a:latin typeface="Times" pitchFamily="2" charset="0"/>
              </a:rPr>
              <a:t>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733500-7D26-C845-B824-8D981FD65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457" y="580978"/>
            <a:ext cx="482600" cy="482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60F914-EE7B-7D4F-B434-5211EACA6A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607"/>
          <a:stretch/>
        </p:blipFill>
        <p:spPr>
          <a:xfrm>
            <a:off x="6036533" y="2160214"/>
            <a:ext cx="286629" cy="482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2B7336-518E-B245-B128-071E18A9F5A1}"/>
              </a:ext>
            </a:extLst>
          </p:cNvPr>
          <p:cNvSpPr txBox="1"/>
          <p:nvPr/>
        </p:nvSpPr>
        <p:spPr>
          <a:xfrm>
            <a:off x="10629900" y="1513883"/>
            <a:ext cx="805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1: real</a:t>
            </a:r>
          </a:p>
          <a:p>
            <a:r>
              <a:rPr lang="es-ES_tradnl" dirty="0"/>
              <a:t>0: </a:t>
            </a:r>
            <a:r>
              <a:rPr lang="es-ES_tradnl" dirty="0" err="1"/>
              <a:t>fake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946707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4BC316-B6AA-E84E-B019-13F98520F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5" y="1220628"/>
            <a:ext cx="11411849" cy="441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672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7449C2-B4B6-E244-90C3-81C01B7CD2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35"/>
          <a:stretch/>
        </p:blipFill>
        <p:spPr>
          <a:xfrm>
            <a:off x="462957" y="907165"/>
            <a:ext cx="11266086" cy="46485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E761CAF-AEEE-9B45-BC36-14D83F3CE2AF}"/>
              </a:ext>
            </a:extLst>
          </p:cNvPr>
          <p:cNvSpPr/>
          <p:nvPr/>
        </p:nvSpPr>
        <p:spPr>
          <a:xfrm>
            <a:off x="462957" y="685800"/>
            <a:ext cx="2737443" cy="62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51392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6D89C1-6E4B-894D-884E-407A6D51F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711200"/>
            <a:ext cx="12077700" cy="5435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2EDE45-54C3-A040-AA97-482B3B5B8CAC}"/>
              </a:ext>
            </a:extLst>
          </p:cNvPr>
          <p:cNvSpPr txBox="1"/>
          <p:nvPr/>
        </p:nvSpPr>
        <p:spPr>
          <a:xfrm>
            <a:off x="641444" y="5623580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b="1" dirty="0">
                <a:latin typeface="Times" pitchFamily="2" charset="0"/>
              </a:rPr>
              <a:t>Z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05085F-69E7-274D-B1E8-DD3431047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170" y="3129064"/>
            <a:ext cx="1875790" cy="599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E0741D-44F1-4140-8882-7B8A462B6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5529" y="1567445"/>
            <a:ext cx="1739887" cy="6575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B68862-A34F-5946-90C7-E902902B21D5}"/>
              </a:ext>
            </a:extLst>
          </p:cNvPr>
          <p:cNvSpPr txBox="1"/>
          <p:nvPr/>
        </p:nvSpPr>
        <p:spPr>
          <a:xfrm>
            <a:off x="9383790" y="2225040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i="1" dirty="0">
                <a:latin typeface="Times" pitchFamily="2" charset="0"/>
              </a:rPr>
              <a:t>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733500-7D26-C845-B824-8D981FD65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457" y="580978"/>
            <a:ext cx="482600" cy="482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60F914-EE7B-7D4F-B434-5211EACA6A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607"/>
          <a:stretch/>
        </p:blipFill>
        <p:spPr>
          <a:xfrm>
            <a:off x="6036533" y="2160214"/>
            <a:ext cx="286629" cy="482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2B7336-518E-B245-B128-071E18A9F5A1}"/>
              </a:ext>
            </a:extLst>
          </p:cNvPr>
          <p:cNvSpPr txBox="1"/>
          <p:nvPr/>
        </p:nvSpPr>
        <p:spPr>
          <a:xfrm>
            <a:off x="10629900" y="1513883"/>
            <a:ext cx="805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1: real</a:t>
            </a:r>
          </a:p>
          <a:p>
            <a:r>
              <a:rPr lang="es-ES_tradnl" dirty="0"/>
              <a:t>0: </a:t>
            </a:r>
            <a:r>
              <a:rPr lang="es-ES_tradnl" dirty="0" err="1"/>
              <a:t>fake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480609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004946-F5C4-0740-8D6F-E26E90E74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014" y="0"/>
            <a:ext cx="538973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FA3D1C-C09B-184A-A8E9-372BDA33EB4F}"/>
              </a:ext>
            </a:extLst>
          </p:cNvPr>
          <p:cNvSpPr txBox="1"/>
          <p:nvPr/>
        </p:nvSpPr>
        <p:spPr>
          <a:xfrm>
            <a:off x="1773765" y="297888"/>
            <a:ext cx="1544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GAN: Shuriken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D27683-C228-C341-82BE-C4166B718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6005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sta persona no existe: La escalofriante inteligencia artificial que  inventa rostros humanos - La Tercera">
            <a:extLst>
              <a:ext uri="{FF2B5EF4-FFF2-40B4-BE49-F238E27FC236}">
                <a16:creationId xmlns:a16="http://schemas.microsoft.com/office/drawing/2014/main" id="{A982AFFB-A7B8-5746-A1F4-F55187143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932937"/>
            <a:ext cx="91440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912E07-8202-0246-B0AF-4D96D47BB88E}"/>
              </a:ext>
            </a:extLst>
          </p:cNvPr>
          <p:cNvSpPr txBox="1"/>
          <p:nvPr/>
        </p:nvSpPr>
        <p:spPr>
          <a:xfrm>
            <a:off x="1672282" y="253998"/>
            <a:ext cx="61575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chemeClr val="accent6"/>
                </a:solidFill>
              </a:rPr>
              <a:t>www.ThisPearsonDoesNotExist.com</a:t>
            </a:r>
            <a:endParaRPr lang="en-US" sz="3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106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D9477F0B-73C0-FF4E-83E8-5F4556451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656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DE701D93-FD27-4842-9932-D8E388AD7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529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B6127AE7-C7FE-7A46-BF14-A7DD0321A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599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5D40B1E3-2E25-3843-A63F-A04997BC3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013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9665A7-AC59-C71C-B947-6D781318A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248" y="0"/>
            <a:ext cx="8709504" cy="661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95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EFA00606-C8C7-0942-B314-3E22632F7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722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>
            <a:extLst>
              <a:ext uri="{FF2B5EF4-FFF2-40B4-BE49-F238E27FC236}">
                <a16:creationId xmlns:a16="http://schemas.microsoft.com/office/drawing/2014/main" id="{98027D77-4FF7-804B-8BB2-2E9915A9E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54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844A7E9F-7480-C543-B468-8AED035F4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988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6D89C1-6E4B-894D-884E-407A6D51F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711200"/>
            <a:ext cx="12077700" cy="5435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2EDE45-54C3-A040-AA97-482B3B5B8CAC}"/>
              </a:ext>
            </a:extLst>
          </p:cNvPr>
          <p:cNvSpPr txBox="1"/>
          <p:nvPr/>
        </p:nvSpPr>
        <p:spPr>
          <a:xfrm>
            <a:off x="641444" y="5623580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b="1" dirty="0">
                <a:latin typeface="Times" pitchFamily="2" charset="0"/>
              </a:rPr>
              <a:t>Z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05085F-69E7-274D-B1E8-DD3431047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170" y="3129064"/>
            <a:ext cx="1875790" cy="599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E0741D-44F1-4140-8882-7B8A462B6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5529" y="1567445"/>
            <a:ext cx="1739887" cy="6575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B68862-A34F-5946-90C7-E902902B21D5}"/>
              </a:ext>
            </a:extLst>
          </p:cNvPr>
          <p:cNvSpPr txBox="1"/>
          <p:nvPr/>
        </p:nvSpPr>
        <p:spPr>
          <a:xfrm>
            <a:off x="9383790" y="2225040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i="1" dirty="0">
                <a:latin typeface="Times" pitchFamily="2" charset="0"/>
              </a:rPr>
              <a:t>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733500-7D26-C845-B824-8D981FD65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457" y="580978"/>
            <a:ext cx="482600" cy="482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60F914-EE7B-7D4F-B434-5211EACA6A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607"/>
          <a:stretch/>
        </p:blipFill>
        <p:spPr>
          <a:xfrm>
            <a:off x="6036533" y="2160214"/>
            <a:ext cx="286629" cy="482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2B7336-518E-B245-B128-071E18A9F5A1}"/>
              </a:ext>
            </a:extLst>
          </p:cNvPr>
          <p:cNvSpPr txBox="1"/>
          <p:nvPr/>
        </p:nvSpPr>
        <p:spPr>
          <a:xfrm>
            <a:off x="10629900" y="1513883"/>
            <a:ext cx="805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1: real</a:t>
            </a:r>
          </a:p>
          <a:p>
            <a:r>
              <a:rPr lang="es-ES_tradnl" dirty="0"/>
              <a:t>0: </a:t>
            </a:r>
            <a:r>
              <a:rPr lang="es-ES_tradnl" dirty="0" err="1"/>
              <a:t>fake</a:t>
            </a:r>
            <a:endParaRPr lang="es-ES_trad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F6FA34-57D1-A447-978F-5184A99A2C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507" y="3898899"/>
            <a:ext cx="1179272" cy="1293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9BF998-9AD7-7E4E-8956-5E3C9AAC40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623" y="1249250"/>
            <a:ext cx="1111156" cy="12939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258027-4A8F-D74D-A75F-20CE81EF6D76}"/>
              </a:ext>
            </a:extLst>
          </p:cNvPr>
          <p:cNvSpPr txBox="1"/>
          <p:nvPr/>
        </p:nvSpPr>
        <p:spPr>
          <a:xfrm>
            <a:off x="219408" y="5239418"/>
            <a:ext cx="1310359" cy="307777"/>
          </a:xfrm>
          <a:prstGeom prst="rect">
            <a:avLst/>
          </a:prstGeom>
          <a:solidFill>
            <a:srgbClr val="B2E2E4"/>
          </a:solidFill>
        </p:spPr>
        <p:txBody>
          <a:bodyPr wrap="none" rtlCol="0">
            <a:spAutoFit/>
          </a:bodyPr>
          <a:lstStyle/>
          <a:p>
            <a:r>
              <a:rPr lang="es-ES_tradnl" sz="1400" dirty="0" err="1"/>
              <a:t>Low-Resolution</a:t>
            </a:r>
            <a:endParaRPr lang="es-ES_tradnl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EB3F53-D067-0244-BEAC-641F9F486A52}"/>
              </a:ext>
            </a:extLst>
          </p:cNvPr>
          <p:cNvSpPr txBox="1"/>
          <p:nvPr/>
        </p:nvSpPr>
        <p:spPr>
          <a:xfrm>
            <a:off x="229507" y="2589769"/>
            <a:ext cx="1170577" cy="307777"/>
          </a:xfrm>
          <a:prstGeom prst="rect">
            <a:avLst/>
          </a:prstGeom>
          <a:solidFill>
            <a:srgbClr val="B2E2E4"/>
          </a:solidFill>
        </p:spPr>
        <p:txBody>
          <a:bodyPr wrap="none" rtlCol="0">
            <a:spAutoFit/>
          </a:bodyPr>
          <a:lstStyle/>
          <a:p>
            <a:r>
              <a:rPr lang="es-ES_tradnl" sz="1400" dirty="0"/>
              <a:t>Hi-</a:t>
            </a:r>
            <a:r>
              <a:rPr lang="es-ES_tradnl" sz="1400" dirty="0" err="1"/>
              <a:t>Resolution</a:t>
            </a:r>
            <a:endParaRPr lang="es-ES_tradnl" sz="1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D29C73C-9096-3643-AAA8-39E19ED47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7862" y="4044240"/>
            <a:ext cx="1179272" cy="12939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8C8E57A-EE1A-484D-A394-6FC266E9A7C6}"/>
              </a:ext>
            </a:extLst>
          </p:cNvPr>
          <p:cNvSpPr txBox="1"/>
          <p:nvPr/>
        </p:nvSpPr>
        <p:spPr>
          <a:xfrm>
            <a:off x="1865118" y="187980"/>
            <a:ext cx="4159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/>
              <a:t>GAN para </a:t>
            </a:r>
            <a:r>
              <a:rPr lang="es-ES_tradnl" sz="2800" dirty="0" err="1"/>
              <a:t>Super-Resolution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3444300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F790C2E-7CF6-4A44-98EF-236EC4BCE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4787"/>
            <a:ext cx="12192000" cy="310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AN — Super Resolution GAN (SRGAN) | by Jonathan Hui | Medium">
            <a:extLst>
              <a:ext uri="{FF2B5EF4-FFF2-40B4-BE49-F238E27FC236}">
                <a16:creationId xmlns:a16="http://schemas.microsoft.com/office/drawing/2014/main" id="{A3B1FC13-8435-A646-8B90-C5BE79A0A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7675"/>
            <a:ext cx="1219200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476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350D2B-A001-61AA-B583-643E93492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07042"/>
            <a:ext cx="6502400" cy="3251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F19ADD6-C753-5F2A-6EE5-2A81E6BD45FC}"/>
              </a:ext>
            </a:extLst>
          </p:cNvPr>
          <p:cNvSpPr/>
          <p:nvPr/>
        </p:nvSpPr>
        <p:spPr>
          <a:xfrm>
            <a:off x="6096001" y="1327355"/>
            <a:ext cx="9973733" cy="52618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96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New AI is amazing at depixelating images - but it also highlights the  problem of data bias - Heidelberg Laureate Forum - SciLogs -  Wissenschaftsblogs">
            <a:extLst>
              <a:ext uri="{FF2B5EF4-FFF2-40B4-BE49-F238E27FC236}">
                <a16:creationId xmlns:a16="http://schemas.microsoft.com/office/drawing/2014/main" id="{B8151047-136E-B215-5083-5CFD52EE9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575" y="717412"/>
            <a:ext cx="9594849" cy="54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442BAF1-2A0C-A436-5A27-0F9F866BBD05}"/>
              </a:ext>
            </a:extLst>
          </p:cNvPr>
          <p:cNvSpPr/>
          <p:nvPr/>
        </p:nvSpPr>
        <p:spPr>
          <a:xfrm>
            <a:off x="6068289" y="1050263"/>
            <a:ext cx="9973733" cy="52618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036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602DBE-61D9-B1B1-2750-374B14D9F6B6}"/>
              </a:ext>
            </a:extLst>
          </p:cNvPr>
          <p:cNvSpPr txBox="1"/>
          <p:nvPr/>
        </p:nvSpPr>
        <p:spPr>
          <a:xfrm>
            <a:off x="2391716" y="2875002"/>
            <a:ext cx="787593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6600" dirty="0"/>
              <a:t>Algunos problemitas...</a:t>
            </a:r>
          </a:p>
        </p:txBody>
      </p:sp>
    </p:spTree>
    <p:extLst>
      <p:ext uri="{BB962C8B-B14F-4D97-AF65-F5344CB8AC3E}">
        <p14:creationId xmlns:p14="http://schemas.microsoft.com/office/powerpoint/2010/main" val="69299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a machine learning tool that turns Obama white can (and can't) tell us  about AI bias - The Verge">
            <a:extLst>
              <a:ext uri="{FF2B5EF4-FFF2-40B4-BE49-F238E27FC236}">
                <a16:creationId xmlns:a16="http://schemas.microsoft.com/office/drawing/2014/main" id="{04B9ADA9-CEA4-56B2-A35E-B96D1F180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428750"/>
            <a:ext cx="11811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16EEC3B-AA08-4FBC-931C-5F8D721BA371}"/>
              </a:ext>
            </a:extLst>
          </p:cNvPr>
          <p:cNvSpPr/>
          <p:nvPr/>
        </p:nvSpPr>
        <p:spPr>
          <a:xfrm>
            <a:off x="8049492" y="1133392"/>
            <a:ext cx="9973733" cy="52618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E0FA2D-C1B3-E41D-D08D-EEF5A80EEE9B}"/>
              </a:ext>
            </a:extLst>
          </p:cNvPr>
          <p:cNvSpPr/>
          <p:nvPr/>
        </p:nvSpPr>
        <p:spPr>
          <a:xfrm rot="10800000">
            <a:off x="-5853737" y="939427"/>
            <a:ext cx="9973733" cy="52618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8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is Image of a White Barack Obama Is AI's Racial Bias Problem In a Nutshell">
            <a:extLst>
              <a:ext uri="{FF2B5EF4-FFF2-40B4-BE49-F238E27FC236}">
                <a16:creationId xmlns:a16="http://schemas.microsoft.com/office/drawing/2014/main" id="{4219F8CA-290D-69FA-680D-61913FADF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12192000" cy="487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E48DC4F-EF46-F138-4D51-277D3CF8FB67}"/>
              </a:ext>
            </a:extLst>
          </p:cNvPr>
          <p:cNvSpPr/>
          <p:nvPr/>
        </p:nvSpPr>
        <p:spPr>
          <a:xfrm>
            <a:off x="6054435" y="468373"/>
            <a:ext cx="9973733" cy="58631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arack Obama - Presidency, Education &amp; Mother - Biography">
            <a:extLst>
              <a:ext uri="{FF2B5EF4-FFF2-40B4-BE49-F238E27FC236}">
                <a16:creationId xmlns:a16="http://schemas.microsoft.com/office/drawing/2014/main" id="{28C58C2B-2780-0064-7E66-1C92DC967D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3" t="1992" r="4184" b="29405"/>
          <a:stretch/>
        </p:blipFill>
        <p:spPr bwMode="auto">
          <a:xfrm>
            <a:off x="1246909" y="1094510"/>
            <a:ext cx="4807526" cy="477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73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3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aper&#10;&#10;Description automatically generated">
            <a:extLst>
              <a:ext uri="{FF2B5EF4-FFF2-40B4-BE49-F238E27FC236}">
                <a16:creationId xmlns:a16="http://schemas.microsoft.com/office/drawing/2014/main" id="{D90BA4CC-B4C0-3CA9-4B36-B1669120D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51" y="0"/>
            <a:ext cx="10273404" cy="647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73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CF1F32C-3D77-24E0-CD22-8FAD76BFE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092" y="3734465"/>
            <a:ext cx="365760" cy="365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22358-4023-698D-D043-4C7136AB7F9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154873" y="2478157"/>
            <a:ext cx="2926080" cy="29260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1ED021-B88E-4AB8-28AE-21E85F0B2F86}"/>
              </a:ext>
            </a:extLst>
          </p:cNvPr>
          <p:cNvSpPr txBox="1"/>
          <p:nvPr/>
        </p:nvSpPr>
        <p:spPr>
          <a:xfrm>
            <a:off x="790692" y="235602"/>
            <a:ext cx="57522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GAN </a:t>
            </a:r>
            <a:r>
              <a:rPr lang="en-US" sz="4000" dirty="0">
                <a:solidFill>
                  <a:srgbClr val="0070C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for Super-Resolution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57BFE1-2090-8280-359D-F1C7B9BA1002}"/>
              </a:ext>
            </a:extLst>
          </p:cNvPr>
          <p:cNvSpPr txBox="1"/>
          <p:nvPr/>
        </p:nvSpPr>
        <p:spPr>
          <a:xfrm>
            <a:off x="6233031" y="5733077"/>
            <a:ext cx="769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INPUT</a:t>
            </a:r>
          </a:p>
          <a:p>
            <a:pPr algn="ctr"/>
            <a:r>
              <a:rPr lang="es-ES_tradnl" dirty="0"/>
              <a:t>56x56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64DE8C-F41F-E3A3-08B9-2D8777757125}"/>
              </a:ext>
            </a:extLst>
          </p:cNvPr>
          <p:cNvGrpSpPr/>
          <p:nvPr/>
        </p:nvGrpSpPr>
        <p:grpSpPr>
          <a:xfrm>
            <a:off x="8438539" y="2478157"/>
            <a:ext cx="2926080" cy="3901250"/>
            <a:chOff x="8438539" y="2478157"/>
            <a:chExt cx="2926080" cy="39012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F56FBC5-FBCF-DBFB-5E19-E3937AF94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38539" y="2478157"/>
              <a:ext cx="2926080" cy="292608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B71B76B-0138-F799-2C5D-657354EC9D09}"/>
                </a:ext>
              </a:extLst>
            </p:cNvPr>
            <p:cNvSpPr txBox="1"/>
            <p:nvPr/>
          </p:nvSpPr>
          <p:spPr>
            <a:xfrm>
              <a:off x="9408495" y="5733076"/>
              <a:ext cx="9861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/>
                <a:t>OUTPUT</a:t>
              </a:r>
            </a:p>
            <a:p>
              <a:pPr algn="ctr"/>
              <a:r>
                <a:rPr lang="es-ES_tradnl" dirty="0"/>
                <a:t>448x448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E9533C9-0B00-C3A8-0E43-8CB269F210CE}"/>
              </a:ext>
            </a:extLst>
          </p:cNvPr>
          <p:cNvGrpSpPr/>
          <p:nvPr/>
        </p:nvGrpSpPr>
        <p:grpSpPr>
          <a:xfrm>
            <a:off x="1871207" y="2478157"/>
            <a:ext cx="2926080" cy="3901249"/>
            <a:chOff x="1871207" y="2478157"/>
            <a:chExt cx="2926080" cy="3901249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FCBDC211-5708-971C-D56F-DC2F3EA537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5" t="3618" r="2800"/>
            <a:stretch/>
          </p:blipFill>
          <p:spPr bwMode="auto">
            <a:xfrm>
              <a:off x="1871207" y="2478157"/>
              <a:ext cx="2926080" cy="292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A245A8-B9F9-52E2-B42C-D099A6596B3F}"/>
                </a:ext>
              </a:extLst>
            </p:cNvPr>
            <p:cNvSpPr txBox="1"/>
            <p:nvPr/>
          </p:nvSpPr>
          <p:spPr>
            <a:xfrm>
              <a:off x="2782653" y="5733075"/>
              <a:ext cx="11031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/>
                <a:t>ORIGINAL</a:t>
              </a:r>
            </a:p>
            <a:p>
              <a:pPr algn="ctr"/>
              <a:r>
                <a:rPr lang="es-ES_tradnl" dirty="0"/>
                <a:t>448x448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105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CF1F32C-3D77-24E0-CD22-8FAD76BFE7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60092" y="3758317"/>
            <a:ext cx="365760" cy="365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22358-4023-698D-D043-4C7136AB7F9A}"/>
              </a:ext>
            </a:extLst>
          </p:cNvPr>
          <p:cNvPicPr>
            <a:picLocks/>
          </p:cNvPicPr>
          <p:nvPr/>
        </p:nvPicPr>
        <p:blipFill>
          <a:blip r:embed="rId3"/>
          <a:srcRect/>
          <a:stretch/>
        </p:blipFill>
        <p:spPr>
          <a:xfrm>
            <a:off x="5154873" y="2478157"/>
            <a:ext cx="2926080" cy="29260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1ED021-B88E-4AB8-28AE-21E85F0B2F86}"/>
              </a:ext>
            </a:extLst>
          </p:cNvPr>
          <p:cNvSpPr txBox="1"/>
          <p:nvPr/>
        </p:nvSpPr>
        <p:spPr>
          <a:xfrm>
            <a:off x="790692" y="235602"/>
            <a:ext cx="57522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GAN </a:t>
            </a:r>
            <a:r>
              <a:rPr lang="en-US" sz="4000" dirty="0">
                <a:solidFill>
                  <a:srgbClr val="0070C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for Super-Resolution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57BFE1-2090-8280-359D-F1C7B9BA1002}"/>
              </a:ext>
            </a:extLst>
          </p:cNvPr>
          <p:cNvSpPr txBox="1"/>
          <p:nvPr/>
        </p:nvSpPr>
        <p:spPr>
          <a:xfrm>
            <a:off x="6233031" y="5733077"/>
            <a:ext cx="769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INPUT</a:t>
            </a:r>
          </a:p>
          <a:p>
            <a:pPr algn="ctr"/>
            <a:r>
              <a:rPr lang="es-ES_tradnl" dirty="0"/>
              <a:t>56x56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64DE8C-F41F-E3A3-08B9-2D8777757125}"/>
              </a:ext>
            </a:extLst>
          </p:cNvPr>
          <p:cNvGrpSpPr/>
          <p:nvPr/>
        </p:nvGrpSpPr>
        <p:grpSpPr>
          <a:xfrm>
            <a:off x="8438539" y="2478157"/>
            <a:ext cx="2926080" cy="3901250"/>
            <a:chOff x="8438539" y="2478157"/>
            <a:chExt cx="2926080" cy="39012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F56FBC5-FBCF-DBFB-5E19-E3937AF94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8438539" y="2478157"/>
              <a:ext cx="2926080" cy="292608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B71B76B-0138-F799-2C5D-657354EC9D09}"/>
                </a:ext>
              </a:extLst>
            </p:cNvPr>
            <p:cNvSpPr txBox="1"/>
            <p:nvPr/>
          </p:nvSpPr>
          <p:spPr>
            <a:xfrm>
              <a:off x="9408495" y="5733076"/>
              <a:ext cx="9861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/>
                <a:t>OUTPUT</a:t>
              </a:r>
            </a:p>
            <a:p>
              <a:pPr algn="ctr"/>
              <a:r>
                <a:rPr lang="es-ES_tradnl" dirty="0"/>
                <a:t>448x448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E9533C9-0B00-C3A8-0E43-8CB269F210CE}"/>
              </a:ext>
            </a:extLst>
          </p:cNvPr>
          <p:cNvGrpSpPr/>
          <p:nvPr/>
        </p:nvGrpSpPr>
        <p:grpSpPr>
          <a:xfrm>
            <a:off x="1871207" y="2478157"/>
            <a:ext cx="2926080" cy="3901249"/>
            <a:chOff x="1871207" y="2478157"/>
            <a:chExt cx="2926080" cy="3901249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FCBDC211-5708-971C-D56F-DC2F3EA537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/>
          </p:blipFill>
          <p:spPr bwMode="auto">
            <a:xfrm>
              <a:off x="1871207" y="2478157"/>
              <a:ext cx="2926080" cy="292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A245A8-B9F9-52E2-B42C-D099A6596B3F}"/>
                </a:ext>
              </a:extLst>
            </p:cNvPr>
            <p:cNvSpPr txBox="1"/>
            <p:nvPr/>
          </p:nvSpPr>
          <p:spPr>
            <a:xfrm>
              <a:off x="2782653" y="5733075"/>
              <a:ext cx="11031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/>
                <a:t>ORIGINAL</a:t>
              </a:r>
            </a:p>
            <a:p>
              <a:pPr algn="ctr"/>
              <a:r>
                <a:rPr lang="es-ES_tradnl" dirty="0"/>
                <a:t>448x448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454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B1ED021-B88E-4AB8-28AE-21E85F0B2F86}"/>
              </a:ext>
            </a:extLst>
          </p:cNvPr>
          <p:cNvSpPr txBox="1"/>
          <p:nvPr/>
        </p:nvSpPr>
        <p:spPr>
          <a:xfrm>
            <a:off x="790692" y="235602"/>
            <a:ext cx="9086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Problems with GANs </a:t>
            </a:r>
            <a:r>
              <a:rPr lang="en-US" sz="4000" dirty="0">
                <a:solidFill>
                  <a:schemeClr val="accent1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for Super-Resolution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6EA8E41-49C8-8442-0A16-55A716627C3E}"/>
              </a:ext>
            </a:extLst>
          </p:cNvPr>
          <p:cNvGrpSpPr/>
          <p:nvPr/>
        </p:nvGrpSpPr>
        <p:grpSpPr>
          <a:xfrm>
            <a:off x="160198" y="1380877"/>
            <a:ext cx="2560320" cy="3320874"/>
            <a:chOff x="408166" y="1380877"/>
            <a:chExt cx="2560320" cy="3320874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FCBDC211-5708-971C-D56F-DC2F3EA537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/>
          </p:blipFill>
          <p:spPr bwMode="auto">
            <a:xfrm>
              <a:off x="408166" y="1380877"/>
              <a:ext cx="2560320" cy="256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7667DB9-A143-4F34-9E39-AE743D9DF5BB}"/>
                </a:ext>
              </a:extLst>
            </p:cNvPr>
            <p:cNvSpPr txBox="1"/>
            <p:nvPr/>
          </p:nvSpPr>
          <p:spPr>
            <a:xfrm>
              <a:off x="1136732" y="4055420"/>
              <a:ext cx="11031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/>
                <a:t>ORIGINAL</a:t>
              </a:r>
            </a:p>
            <a:p>
              <a:pPr algn="ctr"/>
              <a:r>
                <a:rPr lang="es-ES_tradnl" dirty="0"/>
                <a:t>112x112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3FD896-B770-2D42-BFEF-37CDA94A6082}"/>
              </a:ext>
            </a:extLst>
          </p:cNvPr>
          <p:cNvGrpSpPr/>
          <p:nvPr/>
        </p:nvGrpSpPr>
        <p:grpSpPr>
          <a:xfrm>
            <a:off x="3787259" y="1387977"/>
            <a:ext cx="2623206" cy="2560320"/>
            <a:chOff x="3787259" y="1387977"/>
            <a:chExt cx="2623206" cy="25603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EC4B9D7-2A26-B406-7ECA-5A7224730713}"/>
                </a:ext>
              </a:extLst>
            </p:cNvPr>
            <p:cNvPicPr>
              <a:picLocks/>
            </p:cNvPicPr>
            <p:nvPr/>
          </p:nvPicPr>
          <p:blipFill>
            <a:blip r:embed="rId3"/>
            <a:srcRect/>
            <a:stretch/>
          </p:blipFill>
          <p:spPr>
            <a:xfrm>
              <a:off x="3850145" y="1387977"/>
              <a:ext cx="2560320" cy="256032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7676AAF-02AF-6F62-08AF-6FF8CA802DA7}"/>
                </a:ext>
              </a:extLst>
            </p:cNvPr>
            <p:cNvSpPr txBox="1"/>
            <p:nvPr/>
          </p:nvSpPr>
          <p:spPr>
            <a:xfrm>
              <a:off x="3787259" y="3281803"/>
              <a:ext cx="7521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/>
                <a:t>LR</a:t>
              </a:r>
            </a:p>
            <a:p>
              <a:pPr algn="ctr"/>
              <a:r>
                <a:rPr lang="es-ES_tradnl" dirty="0"/>
                <a:t>56x56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8D269F5-4425-2F8A-B066-0AB217FD075B}"/>
              </a:ext>
            </a:extLst>
          </p:cNvPr>
          <p:cNvGrpSpPr/>
          <p:nvPr/>
        </p:nvGrpSpPr>
        <p:grpSpPr>
          <a:xfrm>
            <a:off x="3803874" y="4133256"/>
            <a:ext cx="2610009" cy="2586447"/>
            <a:chOff x="3803874" y="4133256"/>
            <a:chExt cx="2610009" cy="258644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0E488AA-FD0C-4F3B-186E-247D975AE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3853563" y="4133256"/>
              <a:ext cx="2560320" cy="256032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C0965BE-B954-52E0-B401-6DC39EF0C9A9}"/>
                </a:ext>
              </a:extLst>
            </p:cNvPr>
            <p:cNvSpPr txBox="1"/>
            <p:nvPr/>
          </p:nvSpPr>
          <p:spPr>
            <a:xfrm>
              <a:off x="3803874" y="6073372"/>
              <a:ext cx="9861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/>
                <a:t>HR</a:t>
              </a:r>
            </a:p>
            <a:p>
              <a:pPr algn="ctr"/>
              <a:r>
                <a:rPr lang="es-ES_tradnl" dirty="0"/>
                <a:t>112x112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2C26866-77D2-6E57-A31C-315D09C064FD}"/>
              </a:ext>
            </a:extLst>
          </p:cNvPr>
          <p:cNvGrpSpPr/>
          <p:nvPr/>
        </p:nvGrpSpPr>
        <p:grpSpPr>
          <a:xfrm>
            <a:off x="6598472" y="1380877"/>
            <a:ext cx="2612165" cy="5338825"/>
            <a:chOff x="6598472" y="1380877"/>
            <a:chExt cx="2612165" cy="5338825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1F52C24-55A7-E039-9DB4-008CA001F2AB}"/>
                </a:ext>
              </a:extLst>
            </p:cNvPr>
            <p:cNvGrpSpPr/>
            <p:nvPr/>
          </p:nvGrpSpPr>
          <p:grpSpPr>
            <a:xfrm>
              <a:off x="6601553" y="1380877"/>
              <a:ext cx="2609084" cy="2560320"/>
              <a:chOff x="6601553" y="1380877"/>
              <a:chExt cx="2609084" cy="256032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36940A4-99B4-15D0-CA1C-E4C3800D301B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650317" y="1380877"/>
                <a:ext cx="2560320" cy="2560320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5C27B14-DF93-8444-EC27-E03D7FF065C6}"/>
                  </a:ext>
                </a:extLst>
              </p:cNvPr>
              <p:cNvSpPr txBox="1"/>
              <p:nvPr/>
            </p:nvSpPr>
            <p:spPr>
              <a:xfrm>
                <a:off x="6601553" y="3291884"/>
                <a:ext cx="75213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_tradnl" dirty="0"/>
                  <a:t>LR</a:t>
                </a:r>
              </a:p>
              <a:p>
                <a:pPr algn="ctr"/>
                <a:r>
                  <a:rPr lang="es-ES_tradnl" dirty="0"/>
                  <a:t>28x28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66425BF-57FC-02E8-4768-5B853A99E54B}"/>
                </a:ext>
              </a:extLst>
            </p:cNvPr>
            <p:cNvGrpSpPr/>
            <p:nvPr/>
          </p:nvGrpSpPr>
          <p:grpSpPr>
            <a:xfrm>
              <a:off x="6598472" y="4123507"/>
              <a:ext cx="2612165" cy="2596195"/>
              <a:chOff x="6598472" y="4123507"/>
              <a:chExt cx="2612165" cy="2596195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6270D53-EFDE-A8C8-F3D0-7661989A8D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6650317" y="4123507"/>
                <a:ext cx="2560320" cy="256032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A3B6E8-CF20-E9A5-F204-DA78B8352B57}"/>
                  </a:ext>
                </a:extLst>
              </p:cNvPr>
              <p:cNvSpPr txBox="1"/>
              <p:nvPr/>
            </p:nvSpPr>
            <p:spPr>
              <a:xfrm>
                <a:off x="6598472" y="6073371"/>
                <a:ext cx="98616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_tradnl" dirty="0"/>
                  <a:t>HR</a:t>
                </a:r>
              </a:p>
              <a:p>
                <a:pPr algn="ctr"/>
                <a:r>
                  <a:rPr lang="es-ES_tradnl" dirty="0"/>
                  <a:t>112x112</a:t>
                </a: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DAB88E7-1A61-F3ED-D2BB-D09E4C67D0D7}"/>
              </a:ext>
            </a:extLst>
          </p:cNvPr>
          <p:cNvGrpSpPr/>
          <p:nvPr/>
        </p:nvGrpSpPr>
        <p:grpSpPr>
          <a:xfrm>
            <a:off x="9331628" y="1380877"/>
            <a:ext cx="2632510" cy="5338825"/>
            <a:chOff x="9331628" y="1380877"/>
            <a:chExt cx="2632510" cy="533882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FE67B6F-9522-CCD9-871D-0CF5E81A2B92}"/>
                </a:ext>
              </a:extLst>
            </p:cNvPr>
            <p:cNvGrpSpPr/>
            <p:nvPr/>
          </p:nvGrpSpPr>
          <p:grpSpPr>
            <a:xfrm>
              <a:off x="9351558" y="1380877"/>
              <a:ext cx="2612580" cy="2560320"/>
              <a:chOff x="9351558" y="1380877"/>
              <a:chExt cx="2612580" cy="2560320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2F1C4468-14D9-E219-DB96-3893B9BD6E8C}"/>
                  </a:ext>
                </a:extLst>
              </p:cNvPr>
              <p:cNvPicPr>
                <a:picLocks/>
              </p:cNvPicPr>
              <p:nvPr/>
            </p:nvPicPr>
            <p:blipFill>
              <a:blip r:embed="rId7"/>
              <a:srcRect/>
              <a:stretch/>
            </p:blipFill>
            <p:spPr>
              <a:xfrm>
                <a:off x="9403818" y="1380877"/>
                <a:ext cx="2560320" cy="256032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AD0C8A-3C2A-0BBB-60DE-BF34234D788E}"/>
                  </a:ext>
                </a:extLst>
              </p:cNvPr>
              <p:cNvSpPr txBox="1"/>
              <p:nvPr/>
            </p:nvSpPr>
            <p:spPr>
              <a:xfrm>
                <a:off x="9351558" y="3281802"/>
                <a:ext cx="75213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_tradnl" dirty="0"/>
                  <a:t>LR</a:t>
                </a:r>
              </a:p>
              <a:p>
                <a:pPr algn="ctr"/>
                <a:r>
                  <a:rPr lang="es-ES_tradnl" dirty="0"/>
                  <a:t>14x14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26F9E2F-822D-E85A-BB9E-DBF0277D59C5}"/>
                </a:ext>
              </a:extLst>
            </p:cNvPr>
            <p:cNvGrpSpPr/>
            <p:nvPr/>
          </p:nvGrpSpPr>
          <p:grpSpPr>
            <a:xfrm>
              <a:off x="9331628" y="4123507"/>
              <a:ext cx="2632510" cy="2596195"/>
              <a:chOff x="9331628" y="4123507"/>
              <a:chExt cx="2632510" cy="259619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BF56FBC5-FBCF-DBFB-5E19-E3937AF94F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/>
              <a:stretch/>
            </p:blipFill>
            <p:spPr>
              <a:xfrm>
                <a:off x="9403818" y="4123507"/>
                <a:ext cx="2560320" cy="2560320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17DA642-7BC9-DAC1-4363-D0959ED26C4C}"/>
                  </a:ext>
                </a:extLst>
              </p:cNvPr>
              <p:cNvSpPr txBox="1"/>
              <p:nvPr/>
            </p:nvSpPr>
            <p:spPr>
              <a:xfrm>
                <a:off x="9331628" y="6073371"/>
                <a:ext cx="98616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_tradnl" dirty="0"/>
                  <a:t>HR</a:t>
                </a:r>
              </a:p>
              <a:p>
                <a:pPr algn="ctr"/>
                <a:r>
                  <a:rPr lang="es-ES_tradnl" dirty="0"/>
                  <a:t>112x112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59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4156BD1-87A5-DF47-B8AA-002B563C16A2}"/>
              </a:ext>
            </a:extLst>
          </p:cNvPr>
          <p:cNvSpPr txBox="1"/>
          <p:nvPr/>
        </p:nvSpPr>
        <p:spPr>
          <a:xfrm>
            <a:off x="471244" y="481252"/>
            <a:ext cx="8144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Example of face images with different sizes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89D5B5-8051-8334-221F-D215AB45CCD6}"/>
              </a:ext>
            </a:extLst>
          </p:cNvPr>
          <p:cNvSpPr/>
          <p:nvPr/>
        </p:nvSpPr>
        <p:spPr>
          <a:xfrm>
            <a:off x="8970380" y="2233914"/>
            <a:ext cx="2257063" cy="365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830404-F04B-17EA-454D-D2B898916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872" y="1421310"/>
            <a:ext cx="9225549" cy="495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5348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82E1D0-F366-7BF0-33DD-7AE921DFC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821" y="1831974"/>
            <a:ext cx="406400" cy="292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A9FFFB-2151-92B9-9B2F-61C88422D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256" y="1188358"/>
            <a:ext cx="241300" cy="4318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D419071-1470-B735-7E11-33C8CD018156}"/>
              </a:ext>
            </a:extLst>
          </p:cNvPr>
          <p:cNvGrpSpPr/>
          <p:nvPr/>
        </p:nvGrpSpPr>
        <p:grpSpPr>
          <a:xfrm>
            <a:off x="6074927" y="2474414"/>
            <a:ext cx="2538352" cy="1734140"/>
            <a:chOff x="5844157" y="3271252"/>
            <a:chExt cx="2538352" cy="173414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FFA12C8-D810-3678-A5F8-397940238770}"/>
                </a:ext>
              </a:extLst>
            </p:cNvPr>
            <p:cNvSpPr/>
            <p:nvPr/>
          </p:nvSpPr>
          <p:spPr>
            <a:xfrm>
              <a:off x="5885137" y="4033333"/>
              <a:ext cx="211932" cy="2434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 b="1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FF434AC-7986-DAC6-729A-5411ED526F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7114" y="3271252"/>
              <a:ext cx="3989" cy="7315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CDA2303-37E4-3528-C136-AD13E70C4D1E}"/>
                </a:ext>
              </a:extLst>
            </p:cNvPr>
            <p:cNvSpPr/>
            <p:nvPr/>
          </p:nvSpPr>
          <p:spPr>
            <a:xfrm>
              <a:off x="5844157" y="4030319"/>
              <a:ext cx="30489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 err="1">
                  <a:latin typeface="Trebuchet MS" panose="020B0703020202090204" pitchFamily="34" charset="0"/>
                </a:rPr>
                <a:t>sc</a:t>
              </a:r>
              <a:endParaRPr lang="en-US" sz="1000" dirty="0">
                <a:latin typeface="Trebuchet MS" panose="020B0703020202090204" pitchFamily="34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A285C69-179B-159A-C61B-9CD0738473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7617" y="4113997"/>
              <a:ext cx="26609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A24847E-71A8-43EA-59D5-C1D9DC28A7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2085" y="4273872"/>
              <a:ext cx="0" cy="7315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9D0C9D5-A3A4-E3B6-2C5A-248ACD0D3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5609" y="3845677"/>
              <a:ext cx="1866900" cy="469900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7D469969-85C7-4DEF-911A-7C6743389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0049" y="4756960"/>
            <a:ext cx="406400" cy="292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801527-6D11-E925-FD6D-4C6B960C0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256" y="4109670"/>
            <a:ext cx="241300" cy="431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8FBE2B-0F48-5383-D189-A5ACF4DA10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3486" y="1676073"/>
            <a:ext cx="2120900" cy="4699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5EF595-C429-DE5C-7D82-0B93E4C2F78E}"/>
              </a:ext>
            </a:extLst>
          </p:cNvPr>
          <p:cNvCxnSpPr>
            <a:cxnSpLocks/>
          </p:cNvCxnSpPr>
          <p:nvPr/>
        </p:nvCxnSpPr>
        <p:spPr>
          <a:xfrm>
            <a:off x="4447155" y="1978502"/>
            <a:ext cx="1177265" cy="0"/>
          </a:xfrm>
          <a:prstGeom prst="straightConnector1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58ED4139-A3D1-0620-9467-3E9176443853}"/>
              </a:ext>
            </a:extLst>
          </p:cNvPr>
          <p:cNvSpPr/>
          <p:nvPr/>
        </p:nvSpPr>
        <p:spPr>
          <a:xfrm>
            <a:off x="4855027" y="1825801"/>
            <a:ext cx="331273" cy="3013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8A1640A-7A36-2785-B61C-F1F73FA772AD}"/>
              </a:ext>
            </a:extLst>
          </p:cNvPr>
          <p:cNvCxnSpPr>
            <a:cxnSpLocks/>
          </p:cNvCxnSpPr>
          <p:nvPr/>
        </p:nvCxnSpPr>
        <p:spPr>
          <a:xfrm>
            <a:off x="4447155" y="4884866"/>
            <a:ext cx="1177265" cy="0"/>
          </a:xfrm>
          <a:prstGeom prst="straightConnector1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B686989C-314B-420A-6FEC-5FF8371B9C11}"/>
              </a:ext>
            </a:extLst>
          </p:cNvPr>
          <p:cNvSpPr/>
          <p:nvPr/>
        </p:nvSpPr>
        <p:spPr>
          <a:xfrm>
            <a:off x="4855027" y="4732165"/>
            <a:ext cx="331273" cy="3013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CB17641-DF95-9797-EFD7-23F6C0C03E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8248" y="4628092"/>
            <a:ext cx="2120900" cy="469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8D3F79F-04E6-03E4-6BDD-C15594CBF9C0}"/>
              </a:ext>
            </a:extLst>
          </p:cNvPr>
          <p:cNvSpPr/>
          <p:nvPr/>
        </p:nvSpPr>
        <p:spPr>
          <a:xfrm>
            <a:off x="7439816" y="4405580"/>
            <a:ext cx="378304" cy="3412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DBA07F-A6C2-6F74-5538-B154A42F9F2E}"/>
              </a:ext>
            </a:extLst>
          </p:cNvPr>
          <p:cNvSpPr txBox="1"/>
          <p:nvPr/>
        </p:nvSpPr>
        <p:spPr>
          <a:xfrm>
            <a:off x="471244" y="481252"/>
            <a:ext cx="6707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Gill Sans MT" panose="020B0502020104020203" pitchFamily="34" charset="77"/>
              </a:rPr>
              <a:t>Standard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face verification approach</a:t>
            </a:r>
          </a:p>
        </p:txBody>
      </p:sp>
    </p:spTree>
    <p:extLst>
      <p:ext uri="{BB962C8B-B14F-4D97-AF65-F5344CB8AC3E}">
        <p14:creationId xmlns:p14="http://schemas.microsoft.com/office/powerpoint/2010/main" val="819261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6AAD96-9E42-B64D-8FFB-A1986A17AD5B}"/>
              </a:ext>
            </a:extLst>
          </p:cNvPr>
          <p:cNvSpPr txBox="1"/>
          <p:nvPr/>
        </p:nvSpPr>
        <p:spPr>
          <a:xfrm>
            <a:off x="471244" y="481252"/>
            <a:ext cx="7926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Gill Sans MT" panose="020B0502020104020203" pitchFamily="34" charset="77"/>
              </a:rPr>
              <a:t>Low-resolution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face verification approach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58795B-1B7F-86D1-052C-FA0D5DFFBD2B}"/>
              </a:ext>
            </a:extLst>
          </p:cNvPr>
          <p:cNvSpPr txBox="1"/>
          <p:nvPr/>
        </p:nvSpPr>
        <p:spPr>
          <a:xfrm>
            <a:off x="2523052" y="1676073"/>
            <a:ext cx="109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HR: </a:t>
            </a:r>
          </a:p>
          <a:p>
            <a:r>
              <a:rPr lang="es-ES_trad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112 x 112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5EE7BC-B727-390F-0224-35BDE5184257}"/>
              </a:ext>
            </a:extLst>
          </p:cNvPr>
          <p:cNvSpPr txBox="1"/>
          <p:nvPr/>
        </p:nvSpPr>
        <p:spPr>
          <a:xfrm>
            <a:off x="1630434" y="3299071"/>
            <a:ext cx="11608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LR: </a:t>
            </a:r>
          </a:p>
          <a:p>
            <a:r>
              <a:rPr lang="es-ES_trad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a) 14x14,  </a:t>
            </a:r>
          </a:p>
          <a:p>
            <a:r>
              <a:rPr lang="es-ES_trad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b) 28x28,  </a:t>
            </a:r>
          </a:p>
          <a:p>
            <a:r>
              <a:rPr lang="es-ES_trad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c) 56x56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6D71F1-A6D6-59EC-3751-E856547B381C}"/>
              </a:ext>
            </a:extLst>
          </p:cNvPr>
          <p:cNvSpPr txBox="1"/>
          <p:nvPr/>
        </p:nvSpPr>
        <p:spPr>
          <a:xfrm>
            <a:off x="650929" y="6145897"/>
            <a:ext cx="11189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Prieto, L., Pulgar, S., Flynn, P., &amp; Mery, D. (2022, 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November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). 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On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Low-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Resolution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Face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Re-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identification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with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High-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Resolution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-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Mapping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 In 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Pacific-Rim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Symposium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on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Image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and Video 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Technology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(PSIVT2022). (pp. 89-102). Cham: Springer International Publishing.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A9FFFB-2151-92B9-9B2F-61C88422D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256" y="1188358"/>
            <a:ext cx="241300" cy="4318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D419071-1470-B735-7E11-33C8CD018156}"/>
              </a:ext>
            </a:extLst>
          </p:cNvPr>
          <p:cNvGrpSpPr/>
          <p:nvPr/>
        </p:nvGrpSpPr>
        <p:grpSpPr>
          <a:xfrm>
            <a:off x="6074927" y="2474414"/>
            <a:ext cx="2538352" cy="1734140"/>
            <a:chOff x="5844157" y="3271252"/>
            <a:chExt cx="2538352" cy="173414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FFA12C8-D810-3678-A5F8-397940238770}"/>
                </a:ext>
              </a:extLst>
            </p:cNvPr>
            <p:cNvSpPr/>
            <p:nvPr/>
          </p:nvSpPr>
          <p:spPr>
            <a:xfrm>
              <a:off x="5885137" y="4033333"/>
              <a:ext cx="211932" cy="2434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 b="1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FF434AC-7986-DAC6-729A-5411ED526F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7114" y="3271252"/>
              <a:ext cx="3989" cy="7315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CDA2303-37E4-3528-C136-AD13E70C4D1E}"/>
                </a:ext>
              </a:extLst>
            </p:cNvPr>
            <p:cNvSpPr/>
            <p:nvPr/>
          </p:nvSpPr>
          <p:spPr>
            <a:xfrm>
              <a:off x="5844157" y="4030319"/>
              <a:ext cx="30489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 err="1">
                  <a:latin typeface="Trebuchet MS" panose="020B0703020202090204" pitchFamily="34" charset="0"/>
                </a:rPr>
                <a:t>sc</a:t>
              </a:r>
              <a:endParaRPr lang="en-US" sz="1000" dirty="0">
                <a:latin typeface="Trebuchet MS" panose="020B0703020202090204" pitchFamily="34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A285C69-179B-159A-C61B-9CD0738473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7617" y="4113997"/>
              <a:ext cx="26609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A24847E-71A8-43EA-59D5-C1D9DC28A7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2085" y="4273872"/>
              <a:ext cx="0" cy="7315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9D0C9D5-A3A4-E3B6-2C5A-248ACD0D3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5609" y="3845677"/>
              <a:ext cx="1866900" cy="469900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7D469969-85C7-4DEF-911A-7C6743389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659" y="4745530"/>
            <a:ext cx="406400" cy="292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801527-6D11-E925-FD6D-4C6B960C0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256" y="4109670"/>
            <a:ext cx="241300" cy="431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8FBE2B-0F48-5383-D189-A5ACF4DA1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3486" y="1676073"/>
            <a:ext cx="2120900" cy="4699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5EF595-C429-DE5C-7D82-0B93E4C2F78E}"/>
              </a:ext>
            </a:extLst>
          </p:cNvPr>
          <p:cNvCxnSpPr>
            <a:cxnSpLocks/>
          </p:cNvCxnSpPr>
          <p:nvPr/>
        </p:nvCxnSpPr>
        <p:spPr>
          <a:xfrm>
            <a:off x="4447155" y="1978502"/>
            <a:ext cx="1177265" cy="0"/>
          </a:xfrm>
          <a:prstGeom prst="straightConnector1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58ED4139-A3D1-0620-9467-3E9176443853}"/>
              </a:ext>
            </a:extLst>
          </p:cNvPr>
          <p:cNvSpPr/>
          <p:nvPr/>
        </p:nvSpPr>
        <p:spPr>
          <a:xfrm>
            <a:off x="4855027" y="1825801"/>
            <a:ext cx="331273" cy="3013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8A1640A-7A36-2785-B61C-F1F73FA772AD}"/>
              </a:ext>
            </a:extLst>
          </p:cNvPr>
          <p:cNvCxnSpPr>
            <a:cxnSpLocks/>
          </p:cNvCxnSpPr>
          <p:nvPr/>
        </p:nvCxnSpPr>
        <p:spPr>
          <a:xfrm>
            <a:off x="4447155" y="4884866"/>
            <a:ext cx="1177265" cy="0"/>
          </a:xfrm>
          <a:prstGeom prst="straightConnector1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B686989C-314B-420A-6FEC-5FF8371B9C11}"/>
              </a:ext>
            </a:extLst>
          </p:cNvPr>
          <p:cNvSpPr/>
          <p:nvPr/>
        </p:nvSpPr>
        <p:spPr>
          <a:xfrm>
            <a:off x="4855027" y="4732165"/>
            <a:ext cx="331273" cy="3013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D1D606B-DDDA-AE13-4EE6-A44265ED9833}"/>
              </a:ext>
            </a:extLst>
          </p:cNvPr>
          <p:cNvCxnSpPr>
            <a:cxnSpLocks/>
          </p:cNvCxnSpPr>
          <p:nvPr/>
        </p:nvCxnSpPr>
        <p:spPr>
          <a:xfrm>
            <a:off x="2256715" y="4880183"/>
            <a:ext cx="1177265" cy="0"/>
          </a:xfrm>
          <a:prstGeom prst="straightConnector1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1A89684E-06FB-4828-2FE6-9AF8134073D4}"/>
              </a:ext>
            </a:extLst>
          </p:cNvPr>
          <p:cNvSpPr/>
          <p:nvPr/>
        </p:nvSpPr>
        <p:spPr>
          <a:xfrm>
            <a:off x="2539084" y="4623610"/>
            <a:ext cx="548640" cy="5486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B623B71-A67E-63D0-3937-94330B6B1F0E}"/>
              </a:ext>
            </a:extLst>
          </p:cNvPr>
          <p:cNvCxnSpPr>
            <a:cxnSpLocks/>
          </p:cNvCxnSpPr>
          <p:nvPr/>
        </p:nvCxnSpPr>
        <p:spPr>
          <a:xfrm rot="16200000">
            <a:off x="2620695" y="4879187"/>
            <a:ext cx="365760" cy="0"/>
          </a:xfrm>
          <a:prstGeom prst="straightConnector1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B9ADD7F-CADA-4C9F-2FB1-F9075C19AE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6679" y="4655667"/>
            <a:ext cx="406400" cy="406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CB17641-DF95-9797-EFD7-23F6C0C03E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8248" y="4628092"/>
            <a:ext cx="2120900" cy="4699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F899A77-9C70-40B7-E92D-125E76F8F457}"/>
              </a:ext>
            </a:extLst>
          </p:cNvPr>
          <p:cNvSpPr txBox="1"/>
          <p:nvPr/>
        </p:nvSpPr>
        <p:spPr>
          <a:xfrm>
            <a:off x="2249992" y="5311009"/>
            <a:ext cx="1101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_trad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UPSCALE</a:t>
            </a:r>
            <a:endParaRPr lang="es-ES_trad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7A0E73-9B81-F80A-CF21-73C0C450B2C5}"/>
              </a:ext>
            </a:extLst>
          </p:cNvPr>
          <p:cNvSpPr txBox="1"/>
          <p:nvPr/>
        </p:nvSpPr>
        <p:spPr>
          <a:xfrm>
            <a:off x="3567096" y="3853069"/>
            <a:ext cx="109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SR: </a:t>
            </a:r>
          </a:p>
          <a:p>
            <a:r>
              <a:rPr lang="es-ES_trad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112 x 112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C70ECF-C757-6640-5F18-5E402195BE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8821" y="1831974"/>
            <a:ext cx="4064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92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6AAD96-9E42-B64D-8FFB-A1986A17AD5B}"/>
              </a:ext>
            </a:extLst>
          </p:cNvPr>
          <p:cNvSpPr txBox="1"/>
          <p:nvPr/>
        </p:nvSpPr>
        <p:spPr>
          <a:xfrm>
            <a:off x="471244" y="481252"/>
            <a:ext cx="32739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Super-resolution</a:t>
            </a:r>
          </a:p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examples 28x28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3CB9D6-EB97-420E-90BD-44F3C9E493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639" b="74053"/>
          <a:stretch/>
        </p:blipFill>
        <p:spPr>
          <a:xfrm>
            <a:off x="36576" y="2110958"/>
            <a:ext cx="1984729" cy="8568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6C7446-5450-208B-A813-EB3D58744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793" y="3916947"/>
            <a:ext cx="597600" cy="5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9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6AAD96-9E42-B64D-8FFB-A1986A17AD5B}"/>
              </a:ext>
            </a:extLst>
          </p:cNvPr>
          <p:cNvSpPr txBox="1"/>
          <p:nvPr/>
        </p:nvSpPr>
        <p:spPr>
          <a:xfrm>
            <a:off x="471244" y="481252"/>
            <a:ext cx="32739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Super-resolution</a:t>
            </a:r>
          </a:p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examples 28x28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3CB9D6-EB97-420E-90BD-44F3C9E49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" y="2110957"/>
            <a:ext cx="12131215" cy="33022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7326BD-8277-759A-76CA-3B3D6F43CF4F}"/>
              </a:ext>
            </a:extLst>
          </p:cNvPr>
          <p:cNvSpPr/>
          <p:nvPr/>
        </p:nvSpPr>
        <p:spPr>
          <a:xfrm>
            <a:off x="2442526" y="2068284"/>
            <a:ext cx="2457201" cy="3564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02014B-48A4-235A-1297-C2552B377F15}"/>
              </a:ext>
            </a:extLst>
          </p:cNvPr>
          <p:cNvSpPr/>
          <p:nvPr/>
        </p:nvSpPr>
        <p:spPr>
          <a:xfrm>
            <a:off x="4890366" y="1979892"/>
            <a:ext cx="2457201" cy="3564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900A88-35E3-04E8-4864-DBB70438647B}"/>
              </a:ext>
            </a:extLst>
          </p:cNvPr>
          <p:cNvSpPr/>
          <p:nvPr/>
        </p:nvSpPr>
        <p:spPr>
          <a:xfrm>
            <a:off x="7347568" y="2068284"/>
            <a:ext cx="5614144" cy="3564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1487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6AAD96-9E42-B64D-8FFB-A1986A17AD5B}"/>
              </a:ext>
            </a:extLst>
          </p:cNvPr>
          <p:cNvSpPr txBox="1"/>
          <p:nvPr/>
        </p:nvSpPr>
        <p:spPr>
          <a:xfrm>
            <a:off x="471244" y="481252"/>
            <a:ext cx="32739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Super-resolution</a:t>
            </a:r>
          </a:p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examples 28x28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3DA85A-1AEA-301D-CF5F-2848AC0A9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066" y="669073"/>
            <a:ext cx="6002690" cy="60587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A91F00-5BEE-DC6A-D3C6-636F11255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258" y="290386"/>
            <a:ext cx="6002690" cy="16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83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6AAD96-9E42-B64D-8FFB-A1986A17AD5B}"/>
              </a:ext>
            </a:extLst>
          </p:cNvPr>
          <p:cNvSpPr txBox="1"/>
          <p:nvPr/>
        </p:nvSpPr>
        <p:spPr>
          <a:xfrm>
            <a:off x="471244" y="481252"/>
            <a:ext cx="32739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Super-resolution</a:t>
            </a:r>
          </a:p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examples 14x14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3CB9D6-EB97-420E-90BD-44F3C9E493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182" b="74539"/>
          <a:stretch/>
        </p:blipFill>
        <p:spPr>
          <a:xfrm>
            <a:off x="146267" y="2110958"/>
            <a:ext cx="2003376" cy="840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B05BCA-E9BC-2B16-7229-F8911CE8335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50396" y="4038600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97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800000" y="8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0291EF39-C476-A64A-97EB-713964348F18}"/>
              </a:ext>
            </a:extLst>
          </p:cNvPr>
          <p:cNvSpPr/>
          <p:nvPr/>
        </p:nvSpPr>
        <p:spPr>
          <a:xfrm>
            <a:off x="3796958" y="5237098"/>
            <a:ext cx="144000" cy="144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497C52-65A1-2541-9ED8-4A28A6431BE6}"/>
              </a:ext>
            </a:extLst>
          </p:cNvPr>
          <p:cNvSpPr/>
          <p:nvPr/>
        </p:nvSpPr>
        <p:spPr>
          <a:xfrm>
            <a:off x="5386211" y="2997877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F028F2-E838-E54A-89C3-F58A21C22D79}"/>
              </a:ext>
            </a:extLst>
          </p:cNvPr>
          <p:cNvSpPr/>
          <p:nvPr/>
        </p:nvSpPr>
        <p:spPr>
          <a:xfrm>
            <a:off x="5381528" y="3312244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CDA1A7-AFF6-8B48-B14F-A56AF7A914FE}"/>
              </a:ext>
            </a:extLst>
          </p:cNvPr>
          <p:cNvSpPr/>
          <p:nvPr/>
        </p:nvSpPr>
        <p:spPr>
          <a:xfrm>
            <a:off x="8490817" y="4430435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143974-BC17-CB4D-8DBF-3C1CE61AF606}"/>
              </a:ext>
            </a:extLst>
          </p:cNvPr>
          <p:cNvSpPr txBox="1"/>
          <p:nvPr/>
        </p:nvSpPr>
        <p:spPr>
          <a:xfrm>
            <a:off x="177201" y="231615"/>
            <a:ext cx="6621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GAN: </a:t>
            </a:r>
            <a:r>
              <a:rPr lang="en-US" sz="3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Generative Adversarial Network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6867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CCD865-4E41-1D46-9276-389EFF2A71E0}"/>
              </a:ext>
            </a:extLst>
          </p:cNvPr>
          <p:cNvGrpSpPr/>
          <p:nvPr/>
        </p:nvGrpSpPr>
        <p:grpSpPr>
          <a:xfrm>
            <a:off x="1200720" y="1655340"/>
            <a:ext cx="1545056" cy="1742706"/>
            <a:chOff x="1199910" y="1655340"/>
            <a:chExt cx="1545056" cy="174270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93F92B2-C2CD-224E-BEE2-6BD0987BF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199910" y="2106410"/>
              <a:ext cx="1332000" cy="1291636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0DD3350-EEE1-0442-9870-21CBC21F9791}"/>
                </a:ext>
              </a:extLst>
            </p:cNvPr>
            <p:cNvSpPr/>
            <p:nvPr/>
          </p:nvSpPr>
          <p:spPr>
            <a:xfrm>
              <a:off x="1271767" y="1655340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 image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3A6DED16-54DE-7441-9829-7C4B93A4BCF8}"/>
              </a:ext>
            </a:extLst>
          </p:cNvPr>
          <p:cNvSpPr/>
          <p:nvPr/>
        </p:nvSpPr>
        <p:spPr>
          <a:xfrm>
            <a:off x="4450740" y="5849327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Fake image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D41D93-5528-144A-9739-68FD223EBCE3}"/>
              </a:ext>
            </a:extLst>
          </p:cNvPr>
          <p:cNvGrpSpPr/>
          <p:nvPr/>
        </p:nvGrpSpPr>
        <p:grpSpPr>
          <a:xfrm>
            <a:off x="2532720" y="2079991"/>
            <a:ext cx="8116920" cy="3229107"/>
            <a:chOff x="2532720" y="2079991"/>
            <a:chExt cx="8116920" cy="32291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28FB81-4C5A-8748-9B21-504356C16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0107816-BEA4-114A-8775-8C652D8FBB48}"/>
                </a:ext>
              </a:extLst>
            </p:cNvPr>
            <p:cNvCxnSpPr>
              <a:cxnSpLocks/>
              <a:stCxn id="22" idx="3"/>
              <a:endCxn id="19" idx="0"/>
            </p:cNvCxnSpPr>
            <p:nvPr/>
          </p:nvCxnSpPr>
          <p:spPr>
            <a:xfrm>
              <a:off x="2532720" y="2752228"/>
              <a:ext cx="2925491" cy="245649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8A7E2B94-5A46-574E-BCB7-8D78D7695585}"/>
                </a:ext>
              </a:extLst>
            </p:cNvPr>
            <p:cNvCxnSpPr>
              <a:cxnSpLocks/>
              <a:stCxn id="14" idx="6"/>
              <a:endCxn id="20" idx="4"/>
            </p:cNvCxnSpPr>
            <p:nvPr/>
          </p:nvCxnSpPr>
          <p:spPr>
            <a:xfrm flipV="1">
              <a:off x="3940958" y="3456244"/>
              <a:ext cx="1512570" cy="185285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09521E6-4D4A-0D46-82B7-CC073A03EDBD}"/>
                </a:ext>
              </a:extLst>
            </p:cNvPr>
            <p:cNvCxnSpPr/>
            <p:nvPr/>
          </p:nvCxnSpPr>
          <p:spPr>
            <a:xfrm>
              <a:off x="5490598" y="2982174"/>
              <a:ext cx="288000" cy="288000"/>
            </a:xfrm>
            <a:prstGeom prst="line">
              <a:avLst/>
            </a:prstGeom>
            <a:ln w="730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FA363DB-4DB9-6F4F-B7F3-54EE0C6F43CC}"/>
                </a:ext>
              </a:extLst>
            </p:cNvPr>
            <p:cNvCxnSpPr/>
            <p:nvPr/>
          </p:nvCxnSpPr>
          <p:spPr>
            <a:xfrm>
              <a:off x="5826629" y="3270174"/>
              <a:ext cx="972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9EEC81B-738B-D742-A390-A3D279DCC7F5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>
              <a:off x="9739345" y="3407704"/>
              <a:ext cx="7401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8E4A74E-A130-BC49-9312-3A7235DAD440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Discriminator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A2C8713-BA67-1E4B-9435-85989227D939}"/>
                </a:ext>
              </a:extLst>
            </p:cNvPr>
            <p:cNvSpPr/>
            <p:nvPr/>
          </p:nvSpPr>
          <p:spPr>
            <a:xfrm>
              <a:off x="9611892" y="3603303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real/fake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D8890B-4174-D345-BE33-E7D3766AEFD3}"/>
              </a:ext>
            </a:extLst>
          </p:cNvPr>
          <p:cNvGrpSpPr/>
          <p:nvPr/>
        </p:nvGrpSpPr>
        <p:grpSpPr>
          <a:xfrm>
            <a:off x="5567510" y="1414778"/>
            <a:ext cx="5446639" cy="3253209"/>
            <a:chOff x="5566700" y="1414778"/>
            <a:chExt cx="5446639" cy="325320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C5EB92D-E755-DB4F-8442-5859DDA933CE}"/>
                </a:ext>
              </a:extLst>
            </p:cNvPr>
            <p:cNvSpPr/>
            <p:nvPr/>
          </p:nvSpPr>
          <p:spPr>
            <a:xfrm>
              <a:off x="10478711" y="3127786"/>
              <a:ext cx="534628" cy="5598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0D3EBFD-8F4A-BD40-AA5F-8CC39AF1D6EC}"/>
                </a:ext>
              </a:extLst>
            </p:cNvPr>
            <p:cNvSpPr/>
            <p:nvPr/>
          </p:nvSpPr>
          <p:spPr>
            <a:xfrm>
              <a:off x="5566700" y="3062167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F25FA5AA-7544-FE49-9892-FB6FF308048A}"/>
                </a:ext>
              </a:extLst>
            </p:cNvPr>
            <p:cNvCxnSpPr>
              <a:stCxn id="38" idx="0"/>
              <a:endCxn id="34" idx="0"/>
            </p:cNvCxnSpPr>
            <p:nvPr/>
          </p:nvCxnSpPr>
          <p:spPr>
            <a:xfrm rot="16200000" flipH="1">
              <a:off x="8159552" y="541314"/>
              <a:ext cx="65619" cy="5107325"/>
            </a:xfrm>
            <a:prstGeom prst="bentConnector3">
              <a:avLst>
                <a:gd name="adj1" fmla="val -1952212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3DFB13E9-040D-464A-B7B6-2B68D12C335B}"/>
                </a:ext>
              </a:extLst>
            </p:cNvPr>
            <p:cNvCxnSpPr>
              <a:cxnSpLocks/>
              <a:stCxn id="34" idx="4"/>
              <a:endCxn id="7" idx="2"/>
            </p:cNvCxnSpPr>
            <p:nvPr/>
          </p:nvCxnSpPr>
          <p:spPr>
            <a:xfrm rot="5400000">
              <a:off x="9138011" y="2864028"/>
              <a:ext cx="784421" cy="2431609"/>
            </a:xfrm>
            <a:prstGeom prst="bentConnector3">
              <a:avLst>
                <a:gd name="adj1" fmla="val 129143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9FEAB51-0B89-CE46-9C83-395193F0BF5A}"/>
                </a:ext>
              </a:extLst>
            </p:cNvPr>
            <p:cNvSpPr/>
            <p:nvPr/>
          </p:nvSpPr>
          <p:spPr>
            <a:xfrm>
              <a:off x="5613416" y="1414778"/>
              <a:ext cx="25145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Ground truth: real/fake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3374C7C-24B8-C94C-BC46-CDAEC9704650}"/>
                </a:ext>
              </a:extLst>
            </p:cNvPr>
            <p:cNvSpPr/>
            <p:nvPr/>
          </p:nvSpPr>
          <p:spPr>
            <a:xfrm>
              <a:off x="9179795" y="4298655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3BEF44-AC7A-F14C-9E63-F28B6514501C}"/>
              </a:ext>
            </a:extLst>
          </p:cNvPr>
          <p:cNvGrpSpPr/>
          <p:nvPr/>
        </p:nvGrpSpPr>
        <p:grpSpPr>
          <a:xfrm>
            <a:off x="2988179" y="3830876"/>
            <a:ext cx="7758661" cy="2997782"/>
            <a:chOff x="2987369" y="3830876"/>
            <a:chExt cx="7758661" cy="2997782"/>
          </a:xfrm>
        </p:grpSpPr>
        <p:cxnSp>
          <p:nvCxnSpPr>
            <p:cNvPr id="54" name="Elbow Connector 53">
              <a:extLst>
                <a:ext uri="{FF2B5EF4-FFF2-40B4-BE49-F238E27FC236}">
                  <a16:creationId xmlns:a16="http://schemas.microsoft.com/office/drawing/2014/main" id="{EC9A5C95-8942-DA44-82E0-567EEFBF532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987369" y="3830876"/>
              <a:ext cx="7758661" cy="2471020"/>
            </a:xfrm>
            <a:prstGeom prst="bentConnector4">
              <a:avLst>
                <a:gd name="adj1" fmla="val -1"/>
                <a:gd name="adj2" fmla="val 109251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0F522D7-6FC7-9F4B-8D11-DC0BAEECBB87}"/>
                </a:ext>
              </a:extLst>
            </p:cNvPr>
            <p:cNvSpPr/>
            <p:nvPr/>
          </p:nvSpPr>
          <p:spPr>
            <a:xfrm>
              <a:off x="6462945" y="6459326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327B5DE-9601-BF45-8C62-52B0BDECA3C8}"/>
              </a:ext>
            </a:extLst>
          </p:cNvPr>
          <p:cNvGrpSpPr/>
          <p:nvPr/>
        </p:nvGrpSpPr>
        <p:grpSpPr>
          <a:xfrm>
            <a:off x="1081465" y="4086203"/>
            <a:ext cx="6001214" cy="2224837"/>
            <a:chOff x="1080655" y="4086203"/>
            <a:chExt cx="6001214" cy="222483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7A7799C-19E4-E548-A750-1B778AF3DD38}"/>
                </a:ext>
              </a:extLst>
            </p:cNvPr>
            <p:cNvCxnSpPr/>
            <p:nvPr/>
          </p:nvCxnSpPr>
          <p:spPr>
            <a:xfrm>
              <a:off x="1080655" y="5094707"/>
              <a:ext cx="374073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8C460AB-1611-994D-A343-A7528BC158F8}"/>
                </a:ext>
              </a:extLst>
            </p:cNvPr>
            <p:cNvGrpSpPr/>
            <p:nvPr/>
          </p:nvGrpSpPr>
          <p:grpSpPr>
            <a:xfrm>
              <a:off x="1568416" y="4086203"/>
              <a:ext cx="5513453" cy="2224837"/>
              <a:chOff x="1568416" y="4086203"/>
              <a:chExt cx="5513453" cy="222483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5D8F63-87CF-4241-AA0C-47D8ED68B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68416" y="4086203"/>
                <a:ext cx="2837903" cy="2224837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4FD04D4-A6BC-F54E-8D22-33EDC59EAE65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5749869" y="4971219"/>
                <a:ext cx="1332000" cy="1332000"/>
              </a:xfrm>
              <a:prstGeom prst="rect">
                <a:avLst/>
              </a:prstGeom>
            </p:spPr>
          </p:pic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9B45A19F-1F38-CA46-B051-BE1832500D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07905" y="5309098"/>
                <a:ext cx="158704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2E64BA7D-EE47-A148-8963-3E97964FB494}"/>
              </a:ext>
            </a:extLst>
          </p:cNvPr>
          <p:cNvPicPr>
            <a:picLocks/>
          </p:cNvPicPr>
          <p:nvPr/>
        </p:nvPicPr>
        <p:blipFill>
          <a:blip r:embed="rId7"/>
          <a:srcRect/>
          <a:stretch/>
        </p:blipFill>
        <p:spPr>
          <a:xfrm>
            <a:off x="7160458" y="4957555"/>
            <a:ext cx="1332000" cy="1332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44F9C57-551C-DA4E-9049-1BAC6FC5F2F0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562817" y="4957626"/>
            <a:ext cx="1332000" cy="1332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C945D40-9D33-7F46-81F7-5EAAAE6251BD}"/>
              </a:ext>
            </a:extLst>
          </p:cNvPr>
          <p:cNvGrpSpPr/>
          <p:nvPr/>
        </p:nvGrpSpPr>
        <p:grpSpPr>
          <a:xfrm>
            <a:off x="344865" y="4802654"/>
            <a:ext cx="1473199" cy="1016513"/>
            <a:chOff x="344055" y="4802654"/>
            <a:chExt cx="1473199" cy="10165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C00537D-B713-EB4B-BEAB-7DD03D545CD7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4705" y="4802654"/>
              <a:ext cx="522262" cy="556397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89F05D4-B413-4741-A690-A4307897CB46}"/>
                </a:ext>
              </a:extLst>
            </p:cNvPr>
            <p:cNvSpPr/>
            <p:nvPr/>
          </p:nvSpPr>
          <p:spPr>
            <a:xfrm>
              <a:off x="344055" y="5449835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Noise</a:t>
              </a: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8FE695AF-6A4B-A446-9CBF-DC5D2943842B}"/>
              </a:ext>
            </a:extLst>
          </p:cNvPr>
          <p:cNvSpPr/>
          <p:nvPr/>
        </p:nvSpPr>
        <p:spPr>
          <a:xfrm>
            <a:off x="2196867" y="4013339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Generator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28F8993-9533-4C47-AA6E-D24CB2B96292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9974525" y="4958339"/>
            <a:ext cx="1332000" cy="1332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130206-C248-864C-90B2-0E8922F2A083}"/>
              </a:ext>
            </a:extLst>
          </p:cNvPr>
          <p:cNvSpPr txBox="1"/>
          <p:nvPr/>
        </p:nvSpPr>
        <p:spPr>
          <a:xfrm>
            <a:off x="6036445" y="5988914"/>
            <a:ext cx="5118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Gill Sans MT" panose="020B0502020104020203" pitchFamily="34" charset="77"/>
              </a:rPr>
              <a:t>Iter</a:t>
            </a:r>
            <a:r>
              <a:rPr lang="en-US" sz="1400" b="1" dirty="0">
                <a:solidFill>
                  <a:schemeClr val="bg1"/>
                </a:solidFill>
                <a:latin typeface="Gill Sans MT" panose="020B0502020104020203" pitchFamily="34" charset="77"/>
              </a:rPr>
              <a:t> = 1                  500                     10,000                     50,000</a:t>
            </a:r>
          </a:p>
        </p:txBody>
      </p:sp>
    </p:spTree>
    <p:extLst>
      <p:ext uri="{BB962C8B-B14F-4D97-AF65-F5344CB8AC3E}">
        <p14:creationId xmlns:p14="http://schemas.microsoft.com/office/powerpoint/2010/main" val="427050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5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6AAD96-9E42-B64D-8FFB-A1986A17AD5B}"/>
              </a:ext>
            </a:extLst>
          </p:cNvPr>
          <p:cNvSpPr txBox="1"/>
          <p:nvPr/>
        </p:nvSpPr>
        <p:spPr>
          <a:xfrm>
            <a:off x="471244" y="481252"/>
            <a:ext cx="32739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Super-resolution</a:t>
            </a:r>
          </a:p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examples 14x14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3CB9D6-EB97-420E-90BD-44F3C9E493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6266" y="2110957"/>
            <a:ext cx="11911835" cy="33022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7326BD-8277-759A-76CA-3B3D6F43CF4F}"/>
              </a:ext>
            </a:extLst>
          </p:cNvPr>
          <p:cNvSpPr/>
          <p:nvPr/>
        </p:nvSpPr>
        <p:spPr>
          <a:xfrm>
            <a:off x="2442526" y="2068284"/>
            <a:ext cx="2457201" cy="3564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02014B-48A4-235A-1297-C2552B377F15}"/>
              </a:ext>
            </a:extLst>
          </p:cNvPr>
          <p:cNvSpPr/>
          <p:nvPr/>
        </p:nvSpPr>
        <p:spPr>
          <a:xfrm>
            <a:off x="4890366" y="1979892"/>
            <a:ext cx="2457201" cy="3564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900A88-35E3-04E8-4864-DBB70438647B}"/>
              </a:ext>
            </a:extLst>
          </p:cNvPr>
          <p:cNvSpPr/>
          <p:nvPr/>
        </p:nvSpPr>
        <p:spPr>
          <a:xfrm>
            <a:off x="7347568" y="2068284"/>
            <a:ext cx="5614144" cy="3564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3250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6AAD96-9E42-B64D-8FFB-A1986A17AD5B}"/>
              </a:ext>
            </a:extLst>
          </p:cNvPr>
          <p:cNvSpPr txBox="1"/>
          <p:nvPr/>
        </p:nvSpPr>
        <p:spPr>
          <a:xfrm>
            <a:off x="471244" y="481252"/>
            <a:ext cx="32739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Super-resolution</a:t>
            </a:r>
          </a:p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examples 14x14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3DA85A-1AEA-301D-CF5F-2848AC0A9F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18066" y="687714"/>
            <a:ext cx="6002690" cy="60215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1E1950-0637-FADA-F841-A82229684D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18066" y="246315"/>
            <a:ext cx="6002690" cy="166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06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DD140-E6FF-9544-B795-22C383117CA2}"/>
              </a:ext>
            </a:extLst>
          </p:cNvPr>
          <p:cNvSpPr txBox="1"/>
          <p:nvPr/>
        </p:nvSpPr>
        <p:spPr>
          <a:xfrm>
            <a:off x="1860331" y="6505904"/>
            <a:ext cx="6475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https://syncedreview.com/2019/02/09/nvidia-open-sources-hyper-realistic-face-generator-stylegan/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pic>
        <p:nvPicPr>
          <p:cNvPr id="5" name="GAN1.mov" descr="GAN1.mov">
            <a:hlinkClick r:id="" action="ppaction://media"/>
            <a:extLst>
              <a:ext uri="{FF2B5EF4-FFF2-40B4-BE49-F238E27FC236}">
                <a16:creationId xmlns:a16="http://schemas.microsoft.com/office/drawing/2014/main" id="{FCCF143F-786F-DD47-963A-AB32FAB047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47"/>
          <a:stretch/>
        </p:blipFill>
        <p:spPr>
          <a:xfrm>
            <a:off x="2117124" y="1143000"/>
            <a:ext cx="8042876" cy="4572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25270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CCC4C5-89AE-5941-968A-20B8F9B56E7E}"/>
              </a:ext>
            </a:extLst>
          </p:cNvPr>
          <p:cNvSpPr txBox="1"/>
          <p:nvPr/>
        </p:nvSpPr>
        <p:spPr>
          <a:xfrm>
            <a:off x="1860331" y="6505904"/>
            <a:ext cx="6475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https://syncedreview.com/2019/02/09/nvidia-open-sources-hyper-realistic-face-generator-stylegan/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pic>
        <p:nvPicPr>
          <p:cNvPr id="7" name="GAN2.mov" descr="GAN2.mov">
            <a:hlinkClick r:id="" action="ppaction://media"/>
            <a:extLst>
              <a:ext uri="{FF2B5EF4-FFF2-40B4-BE49-F238E27FC236}">
                <a16:creationId xmlns:a16="http://schemas.microsoft.com/office/drawing/2014/main" id="{2A2B1F99-7032-7D43-A26C-A72DC37886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2000" y="11430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0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26C97-430D-0E4A-8645-64C71E574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rebuchet MS" panose="020B0703020202090204" pitchFamily="34" charset="0"/>
              </a:rPr>
              <a:t>8. GAN / Deep Fakes</a:t>
            </a:r>
          </a:p>
        </p:txBody>
      </p:sp>
      <p:pic>
        <p:nvPicPr>
          <p:cNvPr id="1026" name="Picture 2" descr="FakeApp: ¿cómo hacer un DeepFake y cómo funciona la app? - Cultura Geek">
            <a:extLst>
              <a:ext uri="{FF2B5EF4-FFF2-40B4-BE49-F238E27FC236}">
                <a16:creationId xmlns:a16="http://schemas.microsoft.com/office/drawing/2014/main" id="{EC1EFA6A-F224-204F-AFB7-C59247CCF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66739"/>
            <a:ext cx="9144000" cy="572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42734D-EA75-3D42-B74A-2890F750882F}"/>
              </a:ext>
            </a:extLst>
          </p:cNvPr>
          <p:cNvSpPr txBox="1"/>
          <p:nvPr/>
        </p:nvSpPr>
        <p:spPr>
          <a:xfrm>
            <a:off x="1524001" y="6388443"/>
            <a:ext cx="730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hlinkClick r:id="rId4" tooltip="FakeApp: ¿cómo hacer un DeepFake y cómo funciona la app? - Cultura Gee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FakeApp: ¿cómo hacer un DeepFake y cómo funciona la app? - Cultura Geek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3799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8 steps to verify Deep Fake videos | by Konrad Weber | Medium">
            <a:extLst>
              <a:ext uri="{FF2B5EF4-FFF2-40B4-BE49-F238E27FC236}">
                <a16:creationId xmlns:a16="http://schemas.microsoft.com/office/drawing/2014/main" id="{3C44732A-D65A-4240-BE9C-5CF843347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21492"/>
            <a:ext cx="91440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2E6E61-E153-EE44-B743-8A790B594FEF}"/>
              </a:ext>
            </a:extLst>
          </p:cNvPr>
          <p:cNvSpPr txBox="1"/>
          <p:nvPr/>
        </p:nvSpPr>
        <p:spPr>
          <a:xfrm>
            <a:off x="1659924" y="6079525"/>
            <a:ext cx="6197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hlinkClick r:id="rId3" tooltip="8 steps to verify Deep Fake videos | by Konrad Weber | Mediu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8 steps to verify Deep Fake videos | by Konrad Weber | Medium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1092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get_transfer.mp4" descr="target_transfer.mp4">
            <a:hlinkClick r:id="" action="ppaction://media"/>
            <a:extLst>
              <a:ext uri="{FF2B5EF4-FFF2-40B4-BE49-F238E27FC236}">
                <a16:creationId xmlns:a16="http://schemas.microsoft.com/office/drawing/2014/main" id="{FC66E8F4-29AF-F24C-87BC-96E9318DCF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27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2976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0DD3350-EEE1-0442-9870-21CBC21F9791}"/>
              </a:ext>
            </a:extLst>
          </p:cNvPr>
          <p:cNvSpPr/>
          <p:nvPr/>
        </p:nvSpPr>
        <p:spPr>
          <a:xfrm>
            <a:off x="1271767" y="1655340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Real image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291EF39-C476-A64A-97EB-713964348F18}"/>
              </a:ext>
            </a:extLst>
          </p:cNvPr>
          <p:cNvSpPr/>
          <p:nvPr/>
        </p:nvSpPr>
        <p:spPr>
          <a:xfrm>
            <a:off x="3796148" y="5237098"/>
            <a:ext cx="144000" cy="144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497C52-65A1-2541-9ED8-4A28A6431BE6}"/>
              </a:ext>
            </a:extLst>
          </p:cNvPr>
          <p:cNvSpPr/>
          <p:nvPr/>
        </p:nvSpPr>
        <p:spPr>
          <a:xfrm>
            <a:off x="5385401" y="2997877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F028F2-E838-E54A-89C3-F58A21C22D79}"/>
              </a:ext>
            </a:extLst>
          </p:cNvPr>
          <p:cNvSpPr/>
          <p:nvPr/>
        </p:nvSpPr>
        <p:spPr>
          <a:xfrm>
            <a:off x="5380718" y="3312244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CDA1A7-AFF6-8B48-B14F-A56AF7A914FE}"/>
              </a:ext>
            </a:extLst>
          </p:cNvPr>
          <p:cNvSpPr/>
          <p:nvPr/>
        </p:nvSpPr>
        <p:spPr>
          <a:xfrm>
            <a:off x="8490007" y="4430435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A6DED16-54DE-7441-9829-7C4B93A4BCF8}"/>
              </a:ext>
            </a:extLst>
          </p:cNvPr>
          <p:cNvSpPr/>
          <p:nvPr/>
        </p:nvSpPr>
        <p:spPr>
          <a:xfrm>
            <a:off x="4449930" y="5849327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Fake image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D41D93-5528-144A-9739-68FD223EBCE3}"/>
              </a:ext>
            </a:extLst>
          </p:cNvPr>
          <p:cNvGrpSpPr/>
          <p:nvPr/>
        </p:nvGrpSpPr>
        <p:grpSpPr>
          <a:xfrm>
            <a:off x="2531910" y="2079991"/>
            <a:ext cx="8117730" cy="3229107"/>
            <a:chOff x="2531910" y="2079991"/>
            <a:chExt cx="8117730" cy="32291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28FB81-4C5A-8748-9B21-504356C16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0107816-BEA4-114A-8775-8C652D8FBB48}"/>
                </a:ext>
              </a:extLst>
            </p:cNvPr>
            <p:cNvCxnSpPr>
              <a:cxnSpLocks/>
              <a:stCxn id="22" idx="3"/>
              <a:endCxn id="19" idx="0"/>
            </p:cNvCxnSpPr>
            <p:nvPr/>
          </p:nvCxnSpPr>
          <p:spPr>
            <a:xfrm>
              <a:off x="2531910" y="2752228"/>
              <a:ext cx="2925491" cy="245649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8A7E2B94-5A46-574E-BCB7-8D78D7695585}"/>
                </a:ext>
              </a:extLst>
            </p:cNvPr>
            <p:cNvCxnSpPr>
              <a:cxnSpLocks/>
              <a:stCxn id="14" idx="6"/>
              <a:endCxn id="20" idx="4"/>
            </p:cNvCxnSpPr>
            <p:nvPr/>
          </p:nvCxnSpPr>
          <p:spPr>
            <a:xfrm flipV="1">
              <a:off x="3940148" y="3456244"/>
              <a:ext cx="1512570" cy="185285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09521E6-4D4A-0D46-82B7-CC073A03EDBD}"/>
                </a:ext>
              </a:extLst>
            </p:cNvPr>
            <p:cNvCxnSpPr/>
            <p:nvPr/>
          </p:nvCxnSpPr>
          <p:spPr>
            <a:xfrm>
              <a:off x="5490598" y="2982174"/>
              <a:ext cx="288000" cy="288000"/>
            </a:xfrm>
            <a:prstGeom prst="line">
              <a:avLst/>
            </a:prstGeom>
            <a:ln w="730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FA363DB-4DB9-6F4F-B7F3-54EE0C6F43CC}"/>
                </a:ext>
              </a:extLst>
            </p:cNvPr>
            <p:cNvCxnSpPr/>
            <p:nvPr/>
          </p:nvCxnSpPr>
          <p:spPr>
            <a:xfrm>
              <a:off x="5826629" y="3270174"/>
              <a:ext cx="972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9EEC81B-738B-D742-A390-A3D279DCC7F5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>
              <a:off x="9738535" y="3407704"/>
              <a:ext cx="7401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8E4A74E-A130-BC49-9312-3A7235DAD440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Discriminator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A2C8713-BA67-1E4B-9435-85989227D939}"/>
                </a:ext>
              </a:extLst>
            </p:cNvPr>
            <p:cNvSpPr/>
            <p:nvPr/>
          </p:nvSpPr>
          <p:spPr>
            <a:xfrm>
              <a:off x="9611892" y="3603303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real/fake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D8890B-4174-D345-BE33-E7D3766AEFD3}"/>
              </a:ext>
            </a:extLst>
          </p:cNvPr>
          <p:cNvGrpSpPr/>
          <p:nvPr/>
        </p:nvGrpSpPr>
        <p:grpSpPr>
          <a:xfrm>
            <a:off x="5566700" y="1414778"/>
            <a:ext cx="5446639" cy="3253209"/>
            <a:chOff x="5566700" y="1414778"/>
            <a:chExt cx="5446639" cy="325320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C5EB92D-E755-DB4F-8442-5859DDA933CE}"/>
                </a:ext>
              </a:extLst>
            </p:cNvPr>
            <p:cNvSpPr/>
            <p:nvPr/>
          </p:nvSpPr>
          <p:spPr>
            <a:xfrm>
              <a:off x="10478711" y="3127786"/>
              <a:ext cx="534628" cy="5598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0D3EBFD-8F4A-BD40-AA5F-8CC39AF1D6EC}"/>
                </a:ext>
              </a:extLst>
            </p:cNvPr>
            <p:cNvSpPr/>
            <p:nvPr/>
          </p:nvSpPr>
          <p:spPr>
            <a:xfrm>
              <a:off x="5566700" y="3062167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F25FA5AA-7544-FE49-9892-FB6FF308048A}"/>
                </a:ext>
              </a:extLst>
            </p:cNvPr>
            <p:cNvCxnSpPr>
              <a:cxnSpLocks/>
              <a:stCxn id="38" idx="0"/>
              <a:endCxn id="34" idx="0"/>
            </p:cNvCxnSpPr>
            <p:nvPr/>
          </p:nvCxnSpPr>
          <p:spPr>
            <a:xfrm rot="16200000" flipH="1">
              <a:off x="8159552" y="541314"/>
              <a:ext cx="65619" cy="5107325"/>
            </a:xfrm>
            <a:prstGeom prst="bentConnector3">
              <a:avLst>
                <a:gd name="adj1" fmla="val -1952212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3DFB13E9-040D-464A-B7B6-2B68D12C335B}"/>
                </a:ext>
              </a:extLst>
            </p:cNvPr>
            <p:cNvCxnSpPr>
              <a:cxnSpLocks/>
              <a:stCxn id="34" idx="4"/>
              <a:endCxn id="7" idx="2"/>
            </p:cNvCxnSpPr>
            <p:nvPr/>
          </p:nvCxnSpPr>
          <p:spPr>
            <a:xfrm rot="5400000">
              <a:off x="9144766" y="2870783"/>
              <a:ext cx="784421" cy="2418099"/>
            </a:xfrm>
            <a:prstGeom prst="bentConnector3">
              <a:avLst>
                <a:gd name="adj1" fmla="val 116191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9FEAB51-0B89-CE46-9C83-395193F0BF5A}"/>
                </a:ext>
              </a:extLst>
            </p:cNvPr>
            <p:cNvSpPr/>
            <p:nvPr/>
          </p:nvSpPr>
          <p:spPr>
            <a:xfrm>
              <a:off x="5613416" y="1414778"/>
              <a:ext cx="25145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Ground truth: real/fake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3374C7C-24B8-C94C-BC46-CDAEC9704650}"/>
                </a:ext>
              </a:extLst>
            </p:cNvPr>
            <p:cNvSpPr/>
            <p:nvPr/>
          </p:nvSpPr>
          <p:spPr>
            <a:xfrm>
              <a:off x="9179795" y="4298655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3BEF44-AC7A-F14C-9E63-F28B6514501C}"/>
              </a:ext>
            </a:extLst>
          </p:cNvPr>
          <p:cNvGrpSpPr/>
          <p:nvPr/>
        </p:nvGrpSpPr>
        <p:grpSpPr>
          <a:xfrm>
            <a:off x="2987369" y="3830876"/>
            <a:ext cx="7758661" cy="2997782"/>
            <a:chOff x="2987369" y="3830876"/>
            <a:chExt cx="7758661" cy="2997782"/>
          </a:xfrm>
        </p:grpSpPr>
        <p:cxnSp>
          <p:nvCxnSpPr>
            <p:cNvPr id="54" name="Elbow Connector 53">
              <a:extLst>
                <a:ext uri="{FF2B5EF4-FFF2-40B4-BE49-F238E27FC236}">
                  <a16:creationId xmlns:a16="http://schemas.microsoft.com/office/drawing/2014/main" id="{EC9A5C95-8942-DA44-82E0-567EEFBF532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987369" y="3830876"/>
              <a:ext cx="7758661" cy="2471020"/>
            </a:xfrm>
            <a:prstGeom prst="bentConnector4">
              <a:avLst>
                <a:gd name="adj1" fmla="val -1"/>
                <a:gd name="adj2" fmla="val 109251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0F522D7-6FC7-9F4B-8D11-DC0BAEECBB87}"/>
                </a:ext>
              </a:extLst>
            </p:cNvPr>
            <p:cNvSpPr/>
            <p:nvPr/>
          </p:nvSpPr>
          <p:spPr>
            <a:xfrm>
              <a:off x="6462945" y="6459326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A7799C-19E4-E548-A750-1B778AF3DD38}"/>
              </a:ext>
            </a:extLst>
          </p:cNvPr>
          <p:cNvCxnSpPr/>
          <p:nvPr/>
        </p:nvCxnSpPr>
        <p:spPr>
          <a:xfrm>
            <a:off x="1080655" y="5094707"/>
            <a:ext cx="3740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B45A19F-1F38-CA46-B051-BE1832500DB0}"/>
              </a:ext>
            </a:extLst>
          </p:cNvPr>
          <p:cNvCxnSpPr>
            <a:cxnSpLocks/>
          </p:cNvCxnSpPr>
          <p:nvPr/>
        </p:nvCxnSpPr>
        <p:spPr>
          <a:xfrm>
            <a:off x="4107905" y="5309098"/>
            <a:ext cx="158704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C945D40-9D33-7F46-81F7-5EAAAE6251BD}"/>
              </a:ext>
            </a:extLst>
          </p:cNvPr>
          <p:cNvGrpSpPr/>
          <p:nvPr/>
        </p:nvGrpSpPr>
        <p:grpSpPr>
          <a:xfrm>
            <a:off x="344055" y="4802654"/>
            <a:ext cx="1473199" cy="1016513"/>
            <a:chOff x="344055" y="4802654"/>
            <a:chExt cx="1473199" cy="10165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C00537D-B713-EB4B-BEAB-7DD03D545CD7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4705" y="4802654"/>
              <a:ext cx="522262" cy="556397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89F05D4-B413-4741-A690-A4307897CB46}"/>
                </a:ext>
              </a:extLst>
            </p:cNvPr>
            <p:cNvSpPr/>
            <p:nvPr/>
          </p:nvSpPr>
          <p:spPr>
            <a:xfrm>
              <a:off x="344055" y="5449835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Noise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D31A16-F092-1547-8EB0-D049140E06C4}"/>
              </a:ext>
            </a:extLst>
          </p:cNvPr>
          <p:cNvGrpSpPr/>
          <p:nvPr/>
        </p:nvGrpSpPr>
        <p:grpSpPr>
          <a:xfrm>
            <a:off x="1199910" y="2106410"/>
            <a:ext cx="10105805" cy="4196809"/>
            <a:chOff x="1199910" y="2106410"/>
            <a:chExt cx="10105805" cy="419680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93F92B2-C2CD-224E-BEE2-6BD0987BF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199910" y="2106410"/>
              <a:ext cx="1332000" cy="129163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4FD04D4-A6BC-F54E-8D22-33EDC59EAE65}"/>
                </a:ext>
              </a:extLst>
            </p:cNvPr>
            <p:cNvPicPr>
              <a:picLocks/>
            </p:cNvPicPr>
            <p:nvPr/>
          </p:nvPicPr>
          <p:blipFill>
            <a:blip r:embed="rId6"/>
            <a:srcRect/>
            <a:stretch/>
          </p:blipFill>
          <p:spPr>
            <a:xfrm>
              <a:off x="5749869" y="4971219"/>
              <a:ext cx="1332000" cy="13320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E64BA7D-EE47-A148-8963-3E97964FB494}"/>
                </a:ext>
              </a:extLst>
            </p:cNvPr>
            <p:cNvPicPr>
              <a:picLocks/>
            </p:cNvPicPr>
            <p:nvPr/>
          </p:nvPicPr>
          <p:blipFill>
            <a:blip r:embed="rId7"/>
            <a:srcRect/>
            <a:stretch/>
          </p:blipFill>
          <p:spPr>
            <a:xfrm>
              <a:off x="7159648" y="4957555"/>
              <a:ext cx="1332000" cy="13320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44F9C57-551C-DA4E-9049-1BAC6FC5F2F0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62007" y="4957626"/>
              <a:ext cx="1332000" cy="1332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28F8993-9533-4C47-AA6E-D24CB2B96292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973715" y="4958339"/>
              <a:ext cx="1332000" cy="133200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B075B83-127A-FD4C-AF29-6A67F9B78724}"/>
              </a:ext>
            </a:extLst>
          </p:cNvPr>
          <p:cNvGrpSpPr/>
          <p:nvPr/>
        </p:nvGrpSpPr>
        <p:grpSpPr>
          <a:xfrm>
            <a:off x="1568416" y="4013339"/>
            <a:ext cx="2837903" cy="2297701"/>
            <a:chOff x="1568416" y="4013339"/>
            <a:chExt cx="2837903" cy="2297701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80AD79D-2916-D24A-A51F-52737191E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68416" y="4086203"/>
              <a:ext cx="2837903" cy="2224837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8707D42-DD78-9D4A-B5BB-F6B54B71B5B7}"/>
                </a:ext>
              </a:extLst>
            </p:cNvPr>
            <p:cNvSpPr/>
            <p:nvPr/>
          </p:nvSpPr>
          <p:spPr>
            <a:xfrm>
              <a:off x="2196057" y="4013339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Generator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8844C9DB-553E-084C-B78C-76FC4FCFB2EC}"/>
              </a:ext>
            </a:extLst>
          </p:cNvPr>
          <p:cNvSpPr txBox="1"/>
          <p:nvPr/>
        </p:nvSpPr>
        <p:spPr>
          <a:xfrm>
            <a:off x="6035635" y="5988914"/>
            <a:ext cx="5118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Gill Sans MT" panose="020B0502020104020203" pitchFamily="34" charset="77"/>
              </a:rPr>
              <a:t>Iter</a:t>
            </a:r>
            <a:r>
              <a:rPr lang="en-US" sz="1400" b="1" dirty="0">
                <a:solidFill>
                  <a:schemeClr val="bg1"/>
                </a:solidFill>
                <a:latin typeface="Gill Sans MT" panose="020B0502020104020203" pitchFamily="34" charset="77"/>
              </a:rPr>
              <a:t> = 1                  500                     10,000                     50,000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54C549-04D7-4E40-991C-F516A9A9893B}"/>
              </a:ext>
            </a:extLst>
          </p:cNvPr>
          <p:cNvSpPr txBox="1"/>
          <p:nvPr/>
        </p:nvSpPr>
        <p:spPr>
          <a:xfrm>
            <a:off x="177201" y="231615"/>
            <a:ext cx="6621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GAN: </a:t>
            </a:r>
            <a:r>
              <a:rPr lang="en-US" sz="3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Generative Adversarial Network</a:t>
            </a:r>
          </a:p>
        </p:txBody>
      </p:sp>
    </p:spTree>
    <p:extLst>
      <p:ext uri="{BB962C8B-B14F-4D97-AF65-F5344CB8AC3E}">
        <p14:creationId xmlns:p14="http://schemas.microsoft.com/office/powerpoint/2010/main" val="358911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xit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upLeft)">
                                      <p:cBhvr>
                                        <p:cTn id="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E13A481-76B2-5ACB-F986-F6FA7533500B}"/>
              </a:ext>
            </a:extLst>
          </p:cNvPr>
          <p:cNvGrpSpPr/>
          <p:nvPr/>
        </p:nvGrpSpPr>
        <p:grpSpPr>
          <a:xfrm>
            <a:off x="228924" y="3866154"/>
            <a:ext cx="2642696" cy="2888288"/>
            <a:chOff x="2511309" y="3784346"/>
            <a:chExt cx="2642696" cy="288828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318D367-5121-305F-98AB-480C6A96BD6B}"/>
                </a:ext>
              </a:extLst>
            </p:cNvPr>
            <p:cNvSpPr txBox="1"/>
            <p:nvPr/>
          </p:nvSpPr>
          <p:spPr>
            <a:xfrm>
              <a:off x="2511309" y="378434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20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D56639-EAFB-06CA-FEB3-723DB0DD983B}"/>
                </a:ext>
              </a:extLst>
            </p:cNvPr>
            <p:cNvSpPr txBox="1"/>
            <p:nvPr/>
          </p:nvSpPr>
          <p:spPr>
            <a:xfrm>
              <a:off x="4384242" y="6303302"/>
              <a:ext cx="769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13000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132BB8B-9CDD-73C0-29EC-594896613ED6}"/>
                </a:ext>
              </a:extLst>
            </p:cNvPr>
            <p:cNvSpPr txBox="1"/>
            <p:nvPr/>
          </p:nvSpPr>
          <p:spPr>
            <a:xfrm>
              <a:off x="3363162" y="506886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5000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C610259-5F46-9ED3-C5F2-4D58D40BB3AE}"/>
                </a:ext>
              </a:extLst>
            </p:cNvPr>
            <p:cNvSpPr txBox="1"/>
            <p:nvPr/>
          </p:nvSpPr>
          <p:spPr>
            <a:xfrm>
              <a:off x="2768881" y="4308240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100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63B3EED-D13D-AC81-5EC5-AECCE9E08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26" y="69851"/>
            <a:ext cx="4157989" cy="41579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33CCE1-D769-8333-DB4A-41DCF99C4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626" y="219851"/>
            <a:ext cx="4157989" cy="41579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F9DD20-8B10-2D7E-5C66-D1283704E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626" y="369851"/>
            <a:ext cx="4157989" cy="41579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CF67A0-F461-C5CB-02A0-51C71C15E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626" y="519851"/>
            <a:ext cx="4157989" cy="41579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CB7391-0A06-F176-1059-A8B31288DB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2626" y="669851"/>
            <a:ext cx="4157989" cy="41579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B45084-FA2E-2B53-79C5-76896DD3C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2626" y="819851"/>
            <a:ext cx="4157989" cy="41579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2D30AF-6086-55A9-24F7-1FDD19865B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2626" y="969851"/>
            <a:ext cx="4157989" cy="41579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DA76FF-28C5-AD12-E7BB-35E69E2B99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2626" y="1119851"/>
            <a:ext cx="4157989" cy="41579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4D9124-ED6D-6CEE-41D2-2FD6B2AFF5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2626" y="1269851"/>
            <a:ext cx="4157989" cy="41579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C3A2FD-1653-DA40-6DEA-F73DF39EFF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92626" y="1419851"/>
            <a:ext cx="4157989" cy="41579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C1E3E2-E99A-B592-0EB9-C12716541B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42626" y="1569851"/>
            <a:ext cx="4157989" cy="41579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AEF6EC2-EAD3-5009-4E23-4EAAC9B2A97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92626" y="1719851"/>
            <a:ext cx="4157989" cy="41579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3FE961-41E5-87EE-865A-8F0F015222F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42626" y="1869851"/>
            <a:ext cx="4157989" cy="41579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B733954-B59E-26F9-6B80-D1C5B1E5107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92626" y="2019851"/>
            <a:ext cx="4157989" cy="41579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5551DA4-65E7-8711-788B-8FBA9CFB77A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42626" y="2169851"/>
            <a:ext cx="4157989" cy="415798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1F684C8-6BC4-EB9E-3464-1414272336E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92626" y="2319851"/>
            <a:ext cx="4157989" cy="415798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D262BAF-5376-DCF8-FFF6-DCA898E31BA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42626" y="2469851"/>
            <a:ext cx="4157989" cy="4157989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2F58BC6-12E8-4C57-A1E8-573A28E75EBF}"/>
              </a:ext>
            </a:extLst>
          </p:cNvPr>
          <p:cNvCxnSpPr>
            <a:endCxn id="4" idx="1"/>
          </p:cNvCxnSpPr>
          <p:nvPr/>
        </p:nvCxnSpPr>
        <p:spPr>
          <a:xfrm>
            <a:off x="228924" y="4377840"/>
            <a:ext cx="1872933" cy="2191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7E12EB3-C25D-5014-CCA6-CCD6C36CDD33}"/>
              </a:ext>
            </a:extLst>
          </p:cNvPr>
          <p:cNvSpPr txBox="1"/>
          <p:nvPr/>
        </p:nvSpPr>
        <p:spPr>
          <a:xfrm>
            <a:off x="332558" y="5808166"/>
            <a:ext cx="1074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iterations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2571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8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9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1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25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40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6D89C1-6E4B-894D-884E-407A6D51F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711200"/>
            <a:ext cx="12077700" cy="5435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2EDE45-54C3-A040-AA97-482B3B5B8CAC}"/>
              </a:ext>
            </a:extLst>
          </p:cNvPr>
          <p:cNvSpPr txBox="1"/>
          <p:nvPr/>
        </p:nvSpPr>
        <p:spPr>
          <a:xfrm>
            <a:off x="641444" y="5623580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b="1" dirty="0">
                <a:latin typeface="Times" pitchFamily="2" charset="0"/>
              </a:rPr>
              <a:t>Z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05085F-69E7-274D-B1E8-DD3431047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170" y="3129064"/>
            <a:ext cx="1875790" cy="599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E0741D-44F1-4140-8882-7B8A462B6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5529" y="1567445"/>
            <a:ext cx="1739887" cy="6575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B68862-A34F-5946-90C7-E902902B21D5}"/>
              </a:ext>
            </a:extLst>
          </p:cNvPr>
          <p:cNvSpPr txBox="1"/>
          <p:nvPr/>
        </p:nvSpPr>
        <p:spPr>
          <a:xfrm>
            <a:off x="9383790" y="2225040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i="1" dirty="0">
                <a:latin typeface="Times" pitchFamily="2" charset="0"/>
              </a:rPr>
              <a:t>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733500-7D26-C845-B824-8D981FD65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457" y="580978"/>
            <a:ext cx="482600" cy="482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60F914-EE7B-7D4F-B434-5211EACA6A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607"/>
          <a:stretch/>
        </p:blipFill>
        <p:spPr>
          <a:xfrm>
            <a:off x="6036533" y="2160214"/>
            <a:ext cx="286629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980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F7E5D0-1A3D-7041-9C2B-AA628E7D3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20" y="0"/>
            <a:ext cx="109705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73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0C2D57-DC98-8845-90D0-678071A04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743" y="0"/>
            <a:ext cx="10276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86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1446</TotalTime>
  <Words>609</Words>
  <Application>Microsoft Macintosh PowerPoint</Application>
  <PresentationFormat>Widescreen</PresentationFormat>
  <Paragraphs>148</Paragraphs>
  <Slides>46</Slides>
  <Notes>6</Notes>
  <HiddenSlides>1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Calibri Light</vt:lpstr>
      <vt:lpstr>Gill Sans MT</vt:lpstr>
      <vt:lpstr>Times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8. GAN / Deep Fakes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Face Recognition</dc:title>
  <dc:creator>Domingo Mery</dc:creator>
  <cp:lastModifiedBy>Domingo Mery</cp:lastModifiedBy>
  <cp:revision>25</cp:revision>
  <dcterms:created xsi:type="dcterms:W3CDTF">2017-05-04T14:21:42Z</dcterms:created>
  <dcterms:modified xsi:type="dcterms:W3CDTF">2024-10-29T13:46:13Z</dcterms:modified>
</cp:coreProperties>
</file>